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4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5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8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9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99" r:id="rId2"/>
    <p:sldId id="300" r:id="rId3"/>
    <p:sldId id="302" r:id="rId4"/>
    <p:sldId id="276" r:id="rId5"/>
    <p:sldId id="303" r:id="rId6"/>
    <p:sldId id="304" r:id="rId7"/>
    <p:sldId id="328" r:id="rId8"/>
    <p:sldId id="329" r:id="rId9"/>
    <p:sldId id="305" r:id="rId10"/>
    <p:sldId id="306" r:id="rId11"/>
    <p:sldId id="307" r:id="rId12"/>
    <p:sldId id="308" r:id="rId13"/>
    <p:sldId id="309" r:id="rId14"/>
    <p:sldId id="257" r:id="rId15"/>
    <p:sldId id="320" r:id="rId16"/>
    <p:sldId id="315" r:id="rId17"/>
    <p:sldId id="318" r:id="rId18"/>
    <p:sldId id="316" r:id="rId19"/>
    <p:sldId id="292" r:id="rId20"/>
    <p:sldId id="317" r:id="rId21"/>
    <p:sldId id="322" r:id="rId22"/>
    <p:sldId id="313" r:id="rId23"/>
    <p:sldId id="319" r:id="rId24"/>
    <p:sldId id="297" r:id="rId25"/>
    <p:sldId id="287" r:id="rId26"/>
    <p:sldId id="298" r:id="rId27"/>
    <p:sldId id="310" r:id="rId28"/>
    <p:sldId id="321" r:id="rId29"/>
    <p:sldId id="311" r:id="rId30"/>
    <p:sldId id="323" r:id="rId31"/>
    <p:sldId id="324" r:id="rId32"/>
    <p:sldId id="325" r:id="rId33"/>
    <p:sldId id="326" r:id="rId3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87456" autoAdjust="0"/>
  </p:normalViewPr>
  <p:slideViewPr>
    <p:cSldViewPr snapToGrid="0">
      <p:cViewPr varScale="1">
        <p:scale>
          <a:sx n="89" d="100"/>
          <a:sy n="89" d="100"/>
        </p:scale>
        <p:origin x="108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opbox\Dropbox\&#50672;&#44396;%20&#44228;&#54925;\01.&#48156;&#54364;&#51088;&#47308;\incremental%20learning%20&#44288;&#47144;\&#48516;&#49437;&#51088;&#47308;%20_20220624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opbox\Dropbox\&#50672;&#44396;%20&#44228;&#54925;\01.&#48156;&#54364;&#51088;&#47308;\incremental%20learning%20&#44288;&#47144;\&#48516;&#49437;&#51088;&#47308;%20_20220624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opbox\Dropbox\&#50672;&#44396;%20&#44228;&#54925;\01.&#48156;&#54364;&#51088;&#47308;\incremental%20learning%20&#44288;&#47144;\&#48516;&#49437;&#51088;&#47308;%20_20220624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opbox\Dropbox\&#50672;&#44396;%20&#44228;&#54925;\01.&#48156;&#54364;&#51088;&#47308;\incremental%20learning%20&#44288;&#47144;\&#48516;&#49437;&#51088;&#47308;%20_20220624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opbox\Dropbox\&#50672;&#44396;%20&#44228;&#54925;\01.&#48156;&#54364;&#51088;&#47308;\incremental%20learning%20&#44288;&#47144;\&#48516;&#49437;&#51088;&#47308;_20220707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opbox\Dropbox\&#50672;&#44396;%20&#44228;&#54925;\01.&#48156;&#54364;&#51088;&#47308;\incremental%20learning%20&#44288;&#47144;\&#48516;&#49437;&#51088;&#47308;_20220707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opbox\Dropbox\&#50672;&#44396;%20&#44228;&#54925;\01.&#48156;&#54364;&#51088;&#47308;\incremental%20learning%20&#44288;&#47144;\&#48516;&#49437;&#51088;&#47308;_20220707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Sheet3!$B$19</c:f>
              <c:strCache>
                <c:ptCount val="1"/>
                <c:pt idx="0">
                  <c:v>0.9 - 1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Sheet3!$C$18:$F$18</c:f>
              <c:strCache>
                <c:ptCount val="4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</c:strCache>
            </c:strRef>
          </c:cat>
          <c:val>
            <c:numRef>
              <c:f>Sheet3!$C$19:$F$19</c:f>
              <c:numCache>
                <c:formatCode>General</c:formatCode>
                <c:ptCount val="4"/>
                <c:pt idx="0">
                  <c:v>61.98</c:v>
                </c:pt>
                <c:pt idx="1">
                  <c:v>68.98</c:v>
                </c:pt>
                <c:pt idx="2">
                  <c:v>70.16</c:v>
                </c:pt>
                <c:pt idx="3">
                  <c:v>70.260000000000005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A3E-4764-8BA3-8DEDD5718D82}"/>
            </c:ext>
          </c:extLst>
        </c:ser>
        <c:ser>
          <c:idx val="1"/>
          <c:order val="1"/>
          <c:tx>
            <c:strRef>
              <c:f>Sheet3!$B$20</c:f>
              <c:strCache>
                <c:ptCount val="1"/>
                <c:pt idx="0">
                  <c:v>0.8 - 0.9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Sheet3!$C$18:$F$18</c:f>
              <c:strCache>
                <c:ptCount val="4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</c:strCache>
            </c:strRef>
          </c:cat>
          <c:val>
            <c:numRef>
              <c:f>Sheet3!$C$20:$F$20</c:f>
              <c:numCache>
                <c:formatCode>General</c:formatCode>
                <c:ptCount val="4"/>
                <c:pt idx="0">
                  <c:v>61.98</c:v>
                </c:pt>
                <c:pt idx="1">
                  <c:v>62.23</c:v>
                </c:pt>
                <c:pt idx="2">
                  <c:v>64.81</c:v>
                </c:pt>
                <c:pt idx="3">
                  <c:v>65.5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A3E-4764-8BA3-8DEDD5718D82}"/>
            </c:ext>
          </c:extLst>
        </c:ser>
        <c:ser>
          <c:idx val="2"/>
          <c:order val="2"/>
          <c:tx>
            <c:strRef>
              <c:f>Sheet3!$B$21</c:f>
              <c:strCache>
                <c:ptCount val="1"/>
                <c:pt idx="0">
                  <c:v>0.7 - 0.8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Sheet3!$C$18:$F$18</c:f>
              <c:strCache>
                <c:ptCount val="4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</c:strCache>
            </c:strRef>
          </c:cat>
          <c:val>
            <c:numRef>
              <c:f>Sheet3!$C$21:$F$21</c:f>
              <c:numCache>
                <c:formatCode>General</c:formatCode>
                <c:ptCount val="4"/>
                <c:pt idx="0">
                  <c:v>61.98</c:v>
                </c:pt>
                <c:pt idx="1">
                  <c:v>67.27</c:v>
                </c:pt>
                <c:pt idx="2">
                  <c:v>67.33</c:v>
                </c:pt>
                <c:pt idx="3">
                  <c:v>67.47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A3E-4764-8BA3-8DEDD5718D82}"/>
            </c:ext>
          </c:extLst>
        </c:ser>
        <c:ser>
          <c:idx val="3"/>
          <c:order val="3"/>
          <c:tx>
            <c:strRef>
              <c:f>Sheet3!$B$22</c:f>
              <c:strCache>
                <c:ptCount val="1"/>
                <c:pt idx="0">
                  <c:v>0.6 - 0.8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Sheet3!$C$18:$F$18</c:f>
              <c:strCache>
                <c:ptCount val="4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</c:strCache>
            </c:strRef>
          </c:cat>
          <c:val>
            <c:numRef>
              <c:f>Sheet3!$C$22:$F$22</c:f>
              <c:numCache>
                <c:formatCode>General</c:formatCode>
                <c:ptCount val="4"/>
                <c:pt idx="0">
                  <c:v>61.98</c:v>
                </c:pt>
                <c:pt idx="1">
                  <c:v>68.23</c:v>
                </c:pt>
                <c:pt idx="2">
                  <c:v>66.040000000000006</c:v>
                </c:pt>
                <c:pt idx="3">
                  <c:v>67.98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A3E-4764-8BA3-8DEDD5718D82}"/>
            </c:ext>
          </c:extLst>
        </c:ser>
        <c:ser>
          <c:idx val="4"/>
          <c:order val="4"/>
          <c:tx>
            <c:strRef>
              <c:f>Sheet3!$B$23</c:f>
              <c:strCache>
                <c:ptCount val="1"/>
                <c:pt idx="0">
                  <c:v>0.5 - 0.6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Sheet3!$C$18:$F$18</c:f>
              <c:strCache>
                <c:ptCount val="4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</c:strCache>
            </c:strRef>
          </c:cat>
          <c:val>
            <c:numRef>
              <c:f>Sheet3!$C$23:$F$23</c:f>
              <c:numCache>
                <c:formatCode>General</c:formatCode>
                <c:ptCount val="4"/>
                <c:pt idx="0">
                  <c:v>61.98</c:v>
                </c:pt>
                <c:pt idx="1">
                  <c:v>61.63</c:v>
                </c:pt>
                <c:pt idx="2">
                  <c:v>64.510000000000005</c:v>
                </c:pt>
                <c:pt idx="3">
                  <c:v>67.459999999999994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A3E-4764-8BA3-8DEDD5718D82}"/>
            </c:ext>
          </c:extLst>
        </c:ser>
        <c:ser>
          <c:idx val="5"/>
          <c:order val="5"/>
          <c:tx>
            <c:strRef>
              <c:f>Sheet3!$B$24</c:f>
              <c:strCache>
                <c:ptCount val="1"/>
                <c:pt idx="0">
                  <c:v>0.4 - 0.5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Sheet3!$C$18:$F$18</c:f>
              <c:strCache>
                <c:ptCount val="4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</c:strCache>
            </c:strRef>
          </c:cat>
          <c:val>
            <c:numRef>
              <c:f>Sheet3!$C$24:$F$24</c:f>
              <c:numCache>
                <c:formatCode>General</c:formatCode>
                <c:ptCount val="4"/>
                <c:pt idx="0">
                  <c:v>61.98</c:v>
                </c:pt>
                <c:pt idx="1">
                  <c:v>65.2</c:v>
                </c:pt>
                <c:pt idx="2">
                  <c:v>65</c:v>
                </c:pt>
                <c:pt idx="3">
                  <c:v>66.64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A3E-4764-8BA3-8DEDD5718D82}"/>
            </c:ext>
          </c:extLst>
        </c:ser>
        <c:ser>
          <c:idx val="6"/>
          <c:order val="6"/>
          <c:tx>
            <c:strRef>
              <c:f>Sheet3!$B$25</c:f>
              <c:strCache>
                <c:ptCount val="1"/>
                <c:pt idx="0">
                  <c:v>0.3 - 0.4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Sheet3!$C$18:$F$18</c:f>
              <c:strCache>
                <c:ptCount val="4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</c:strCache>
            </c:strRef>
          </c:cat>
          <c:val>
            <c:numRef>
              <c:f>Sheet3!$C$25:$F$25</c:f>
              <c:numCache>
                <c:formatCode>General</c:formatCode>
                <c:ptCount val="4"/>
                <c:pt idx="0">
                  <c:v>61.98</c:v>
                </c:pt>
                <c:pt idx="1">
                  <c:v>63.68</c:v>
                </c:pt>
                <c:pt idx="2">
                  <c:v>64.16</c:v>
                </c:pt>
                <c:pt idx="3">
                  <c:v>64.209999999999994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A3E-4764-8BA3-8DEDD5718D82}"/>
            </c:ext>
          </c:extLst>
        </c:ser>
        <c:ser>
          <c:idx val="7"/>
          <c:order val="7"/>
          <c:tx>
            <c:strRef>
              <c:f>Sheet3!$B$26</c:f>
              <c:strCache>
                <c:ptCount val="1"/>
                <c:pt idx="0">
                  <c:v>0.2 - 0.3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strRef>
              <c:f>Sheet3!$C$18:$F$18</c:f>
              <c:strCache>
                <c:ptCount val="4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</c:strCache>
            </c:strRef>
          </c:cat>
          <c:val>
            <c:numRef>
              <c:f>Sheet3!$C$26:$F$26</c:f>
              <c:numCache>
                <c:formatCode>General</c:formatCode>
                <c:ptCount val="4"/>
                <c:pt idx="0">
                  <c:v>61.98</c:v>
                </c:pt>
                <c:pt idx="1">
                  <c:v>63.18</c:v>
                </c:pt>
                <c:pt idx="2">
                  <c:v>66.040000000000006</c:v>
                </c:pt>
                <c:pt idx="3">
                  <c:v>65.510000000000005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A3E-4764-8BA3-8DEDD5718D82}"/>
            </c:ext>
          </c:extLst>
        </c:ser>
        <c:ser>
          <c:idx val="8"/>
          <c:order val="8"/>
          <c:tx>
            <c:strRef>
              <c:f>Sheet3!$B$27</c:f>
              <c:strCache>
                <c:ptCount val="1"/>
                <c:pt idx="0">
                  <c:v>0.1 - 0.2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strRef>
              <c:f>Sheet3!$C$18:$F$18</c:f>
              <c:strCache>
                <c:ptCount val="4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</c:strCache>
            </c:strRef>
          </c:cat>
          <c:val>
            <c:numRef>
              <c:f>Sheet3!$C$27:$F$27</c:f>
              <c:numCache>
                <c:formatCode>General</c:formatCode>
                <c:ptCount val="4"/>
                <c:pt idx="0">
                  <c:v>61.98</c:v>
                </c:pt>
                <c:pt idx="1">
                  <c:v>61.98</c:v>
                </c:pt>
                <c:pt idx="2">
                  <c:v>61.98</c:v>
                </c:pt>
                <c:pt idx="3">
                  <c:v>61.98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FA3E-4764-8BA3-8DEDD5718D82}"/>
            </c:ext>
          </c:extLst>
        </c:ser>
        <c:ser>
          <c:idx val="9"/>
          <c:order val="9"/>
          <c:tx>
            <c:strRef>
              <c:f>Sheet3!$B$28</c:f>
              <c:strCache>
                <c:ptCount val="1"/>
                <c:pt idx="0">
                  <c:v>0 - 0.1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cat>
            <c:strRef>
              <c:f>Sheet3!$C$18:$F$18</c:f>
              <c:strCache>
                <c:ptCount val="4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</c:strCache>
            </c:strRef>
          </c:cat>
          <c:val>
            <c:numRef>
              <c:f>Sheet3!$C$28:$F$28</c:f>
              <c:numCache>
                <c:formatCode>General</c:formatCode>
                <c:ptCount val="4"/>
                <c:pt idx="0">
                  <c:v>61.98</c:v>
                </c:pt>
                <c:pt idx="1">
                  <c:v>61.98</c:v>
                </c:pt>
                <c:pt idx="2">
                  <c:v>61.98</c:v>
                </c:pt>
                <c:pt idx="3">
                  <c:v>61.98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FA3E-4764-8BA3-8DEDD5718D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99984335"/>
        <c:axId val="1299985167"/>
      </c:lineChart>
      <c:catAx>
        <c:axId val="12999843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99985167"/>
        <c:crosses val="autoZero"/>
        <c:auto val="1"/>
        <c:lblAlgn val="ctr"/>
        <c:lblOffset val="100"/>
        <c:noMultiLvlLbl val="0"/>
      </c:catAx>
      <c:valAx>
        <c:axId val="1299985167"/>
        <c:scaling>
          <c:orientation val="minMax"/>
          <c:min val="6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999843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Sheet1!$D$123</c:f>
              <c:strCache>
                <c:ptCount val="1"/>
                <c:pt idx="0">
                  <c:v>high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Sheet1!$C$124:$C$129</c:f>
              <c:strCache>
                <c:ptCount val="6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</c:strCache>
            </c:strRef>
          </c:cat>
          <c:val>
            <c:numRef>
              <c:f>Sheet1!$D$124:$D$129</c:f>
              <c:numCache>
                <c:formatCode>General</c:formatCode>
                <c:ptCount val="6"/>
                <c:pt idx="0">
                  <c:v>0.88600000000000001</c:v>
                </c:pt>
                <c:pt idx="1">
                  <c:v>0.81299999999999994</c:v>
                </c:pt>
                <c:pt idx="2">
                  <c:v>0.86699999999999999</c:v>
                </c:pt>
                <c:pt idx="3">
                  <c:v>0.84</c:v>
                </c:pt>
                <c:pt idx="4">
                  <c:v>0.88700000000000001</c:v>
                </c:pt>
                <c:pt idx="5">
                  <c:v>0.89300000000000002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76D-463E-AB2B-6618CCFCE5AE}"/>
            </c:ext>
          </c:extLst>
        </c:ser>
        <c:ser>
          <c:idx val="1"/>
          <c:order val="1"/>
          <c:tx>
            <c:strRef>
              <c:f>Sheet1!$E$123</c:f>
              <c:strCache>
                <c:ptCount val="1"/>
                <c:pt idx="0">
                  <c:v>mid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rgbClr val="FFC000"/>
                </a:solidFill>
              </a:ln>
              <a:effectLst/>
            </c:spPr>
          </c:marker>
          <c:cat>
            <c:strRef>
              <c:f>Sheet1!$C$124:$C$129</c:f>
              <c:strCache>
                <c:ptCount val="6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</c:strCache>
            </c:strRef>
          </c:cat>
          <c:val>
            <c:numRef>
              <c:f>Sheet1!$E$124:$E$129</c:f>
              <c:numCache>
                <c:formatCode>General</c:formatCode>
                <c:ptCount val="6"/>
                <c:pt idx="0">
                  <c:v>0.88600000000000001</c:v>
                </c:pt>
                <c:pt idx="1">
                  <c:v>0.89300000000000002</c:v>
                </c:pt>
                <c:pt idx="2">
                  <c:v>0.88</c:v>
                </c:pt>
                <c:pt idx="3">
                  <c:v>0.93300000000000005</c:v>
                </c:pt>
                <c:pt idx="4">
                  <c:v>0.90700000000000003</c:v>
                </c:pt>
                <c:pt idx="5">
                  <c:v>0.91300000000000003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76D-463E-AB2B-6618CCFCE5AE}"/>
            </c:ext>
          </c:extLst>
        </c:ser>
        <c:ser>
          <c:idx val="2"/>
          <c:order val="2"/>
          <c:tx>
            <c:strRef>
              <c:f>Sheet1!$F$123</c:f>
              <c:strCache>
                <c:ptCount val="1"/>
                <c:pt idx="0">
                  <c:v>low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rgbClr val="FF0000"/>
                </a:solidFill>
              </a:ln>
              <a:effectLst/>
            </c:spPr>
          </c:marker>
          <c:cat>
            <c:strRef>
              <c:f>Sheet1!$C$124:$C$129</c:f>
              <c:strCache>
                <c:ptCount val="6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</c:strCache>
            </c:strRef>
          </c:cat>
          <c:val>
            <c:numRef>
              <c:f>Sheet1!$F$124:$F$129</c:f>
              <c:numCache>
                <c:formatCode>General</c:formatCode>
                <c:ptCount val="6"/>
                <c:pt idx="0">
                  <c:v>0.88600000000000001</c:v>
                </c:pt>
                <c:pt idx="1">
                  <c:v>0.91300000000000003</c:v>
                </c:pt>
                <c:pt idx="2">
                  <c:v>0.94699999999999995</c:v>
                </c:pt>
                <c:pt idx="3">
                  <c:v>0.92700000000000005</c:v>
                </c:pt>
                <c:pt idx="4">
                  <c:v>0.94</c:v>
                </c:pt>
                <c:pt idx="5">
                  <c:v>0.95299999999999996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76D-463E-AB2B-6618CCFCE5AE}"/>
            </c:ext>
          </c:extLst>
        </c:ser>
        <c:ser>
          <c:idx val="3"/>
          <c:order val="3"/>
          <c:tx>
            <c:strRef>
              <c:f>Sheet1!$G$123</c:f>
              <c:strCache>
                <c:ptCount val="1"/>
                <c:pt idx="0">
                  <c:v>RS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tx1"/>
                </a:solidFill>
                <a:prstDash val="sysDash"/>
              </a:ln>
              <a:effectLst/>
            </c:spPr>
          </c:marker>
          <c:cat>
            <c:strRef>
              <c:f>Sheet1!$C$124:$C$129</c:f>
              <c:strCache>
                <c:ptCount val="6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</c:strCache>
            </c:strRef>
          </c:cat>
          <c:val>
            <c:numRef>
              <c:f>Sheet1!$G$124:$G$129</c:f>
              <c:numCache>
                <c:formatCode>General</c:formatCode>
                <c:ptCount val="6"/>
                <c:pt idx="0">
                  <c:v>0.88600000000000001</c:v>
                </c:pt>
                <c:pt idx="1">
                  <c:v>0.873</c:v>
                </c:pt>
                <c:pt idx="2">
                  <c:v>0.9</c:v>
                </c:pt>
                <c:pt idx="3">
                  <c:v>0.9</c:v>
                </c:pt>
                <c:pt idx="4">
                  <c:v>0.88</c:v>
                </c:pt>
                <c:pt idx="5">
                  <c:v>0.88700000000000001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76D-463E-AB2B-6618CCFCE5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486608"/>
        <c:axId val="87483696"/>
      </c:lineChart>
      <c:catAx>
        <c:axId val="87486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7483696"/>
        <c:crosses val="autoZero"/>
        <c:auto val="1"/>
        <c:lblAlgn val="ctr"/>
        <c:lblOffset val="100"/>
        <c:noMultiLvlLbl val="0"/>
      </c:catAx>
      <c:valAx>
        <c:axId val="87483696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74866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Sheet1!$D$91</c:f>
              <c:strCache>
                <c:ptCount val="1"/>
                <c:pt idx="0">
                  <c:v>T_H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Sheet1!$C$92:$C$96</c:f>
              <c:strCache>
                <c:ptCount val="5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</c:strCache>
            </c:strRef>
          </c:cat>
          <c:val>
            <c:numRef>
              <c:f>Sheet1!$D$92:$D$96</c:f>
              <c:numCache>
                <c:formatCode>General</c:formatCode>
                <c:ptCount val="5"/>
                <c:pt idx="0">
                  <c:v>0.88</c:v>
                </c:pt>
                <c:pt idx="1">
                  <c:v>0.83299999999999996</c:v>
                </c:pt>
                <c:pt idx="2">
                  <c:v>0.85299999999999998</c:v>
                </c:pt>
                <c:pt idx="3">
                  <c:v>0.85299999999999998</c:v>
                </c:pt>
                <c:pt idx="4">
                  <c:v>0.80700000000000005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3DE-4CC5-9565-3636C96FE5F7}"/>
            </c:ext>
          </c:extLst>
        </c:ser>
        <c:ser>
          <c:idx val="1"/>
          <c:order val="1"/>
          <c:tx>
            <c:strRef>
              <c:f>Sheet1!$E$91</c:f>
              <c:strCache>
                <c:ptCount val="1"/>
                <c:pt idx="0">
                  <c:v>F_H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rgbClr val="0070C0"/>
                </a:solidFill>
              </a:ln>
              <a:effectLst/>
            </c:spPr>
          </c:marker>
          <c:cat>
            <c:strRef>
              <c:f>Sheet1!$C$92:$C$96</c:f>
              <c:strCache>
                <c:ptCount val="5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</c:strCache>
            </c:strRef>
          </c:cat>
          <c:val>
            <c:numRef>
              <c:f>Sheet1!$E$92:$E$96</c:f>
              <c:numCache>
                <c:formatCode>General</c:formatCode>
                <c:ptCount val="5"/>
                <c:pt idx="0">
                  <c:v>0.88</c:v>
                </c:pt>
                <c:pt idx="1">
                  <c:v>0.89300000000000002</c:v>
                </c:pt>
                <c:pt idx="2">
                  <c:v>0.89300000000000002</c:v>
                </c:pt>
                <c:pt idx="3">
                  <c:v>0.86</c:v>
                </c:pt>
                <c:pt idx="4">
                  <c:v>0.90700000000000003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3DE-4CC5-9565-3636C96FE5F7}"/>
            </c:ext>
          </c:extLst>
        </c:ser>
        <c:ser>
          <c:idx val="2"/>
          <c:order val="2"/>
          <c:tx>
            <c:strRef>
              <c:f>Sheet1!$F$91</c:f>
              <c:strCache>
                <c:ptCount val="1"/>
                <c:pt idx="0">
                  <c:v>T_L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rgbClr val="FFC000"/>
                </a:solidFill>
              </a:ln>
              <a:effectLst/>
            </c:spPr>
          </c:marker>
          <c:cat>
            <c:strRef>
              <c:f>Sheet1!$C$92:$C$96</c:f>
              <c:strCache>
                <c:ptCount val="5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</c:strCache>
            </c:strRef>
          </c:cat>
          <c:val>
            <c:numRef>
              <c:f>Sheet1!$F$92:$F$96</c:f>
              <c:numCache>
                <c:formatCode>General</c:formatCode>
                <c:ptCount val="5"/>
                <c:pt idx="0">
                  <c:v>0.88</c:v>
                </c:pt>
                <c:pt idx="1">
                  <c:v>0.86</c:v>
                </c:pt>
                <c:pt idx="2">
                  <c:v>0.84699999999999998</c:v>
                </c:pt>
                <c:pt idx="3">
                  <c:v>0.88</c:v>
                </c:pt>
                <c:pt idx="4">
                  <c:v>0.9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3DE-4CC5-9565-3636C96FE5F7}"/>
            </c:ext>
          </c:extLst>
        </c:ser>
        <c:ser>
          <c:idx val="3"/>
          <c:order val="3"/>
          <c:tx>
            <c:strRef>
              <c:f>Sheet1!$G$91</c:f>
              <c:strCache>
                <c:ptCount val="1"/>
                <c:pt idx="0">
                  <c:v>F_L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rgbClr val="FF0000"/>
                </a:solidFill>
              </a:ln>
              <a:effectLst/>
            </c:spPr>
          </c:marker>
          <c:cat>
            <c:strRef>
              <c:f>Sheet1!$C$92:$C$96</c:f>
              <c:strCache>
                <c:ptCount val="5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</c:strCache>
            </c:strRef>
          </c:cat>
          <c:val>
            <c:numRef>
              <c:f>Sheet1!$G$92:$G$96</c:f>
              <c:numCache>
                <c:formatCode>General</c:formatCode>
                <c:ptCount val="5"/>
                <c:pt idx="0">
                  <c:v>0.88</c:v>
                </c:pt>
                <c:pt idx="1">
                  <c:v>0.88</c:v>
                </c:pt>
                <c:pt idx="2">
                  <c:v>0.88700000000000001</c:v>
                </c:pt>
                <c:pt idx="3">
                  <c:v>0.91300000000000003</c:v>
                </c:pt>
                <c:pt idx="4">
                  <c:v>0.94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3DE-4CC5-9565-3636C96FE5F7}"/>
            </c:ext>
          </c:extLst>
        </c:ser>
        <c:ser>
          <c:idx val="4"/>
          <c:order val="4"/>
          <c:tx>
            <c:strRef>
              <c:f>Sheet1!$H$91</c:f>
              <c:strCache>
                <c:ptCount val="1"/>
                <c:pt idx="0">
                  <c:v>RS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tx1"/>
                </a:solidFill>
                <a:prstDash val="sysDash"/>
              </a:ln>
              <a:effectLst/>
            </c:spPr>
          </c:marker>
          <c:cat>
            <c:strRef>
              <c:f>Sheet1!$C$92:$C$96</c:f>
              <c:strCache>
                <c:ptCount val="5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</c:strCache>
            </c:strRef>
          </c:cat>
          <c:val>
            <c:numRef>
              <c:f>Sheet1!$H$92:$H$96</c:f>
              <c:numCache>
                <c:formatCode>General</c:formatCode>
                <c:ptCount val="5"/>
                <c:pt idx="0">
                  <c:v>0.88</c:v>
                </c:pt>
                <c:pt idx="1">
                  <c:v>0.83299999999999996</c:v>
                </c:pt>
                <c:pt idx="2">
                  <c:v>0.873</c:v>
                </c:pt>
                <c:pt idx="3">
                  <c:v>0.873</c:v>
                </c:pt>
                <c:pt idx="4">
                  <c:v>0.86599999999999999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3DE-4CC5-9565-3636C96FE5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8622400"/>
        <c:axId val="78621568"/>
      </c:lineChart>
      <c:catAx>
        <c:axId val="78622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8621568"/>
        <c:crosses val="autoZero"/>
        <c:auto val="1"/>
        <c:lblAlgn val="ctr"/>
        <c:lblOffset val="100"/>
        <c:noMultiLvlLbl val="0"/>
      </c:catAx>
      <c:valAx>
        <c:axId val="78621568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86224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Sheet2!$C$25</c:f>
              <c:strCache>
                <c:ptCount val="1"/>
                <c:pt idx="0">
                  <c:v>&gt;= 0.9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cat>
            <c:strRef>
              <c:f>Sheet2!$D$24:$H$24</c:f>
              <c:strCache>
                <c:ptCount val="5"/>
                <c:pt idx="0">
                  <c:v>G1(2k)</c:v>
                </c:pt>
                <c:pt idx="1">
                  <c:v>G2 (2k)</c:v>
                </c:pt>
                <c:pt idx="2">
                  <c:v>G3 (2k)</c:v>
                </c:pt>
                <c:pt idx="3">
                  <c:v>G4 (2k)</c:v>
                </c:pt>
                <c:pt idx="4">
                  <c:v>G5 (2k)</c:v>
                </c:pt>
              </c:strCache>
            </c:strRef>
          </c:cat>
          <c:val>
            <c:numRef>
              <c:f>Sheet2!$D$25:$H$25</c:f>
              <c:numCache>
                <c:formatCode>General</c:formatCode>
                <c:ptCount val="5"/>
                <c:pt idx="0">
                  <c:v>75.73</c:v>
                </c:pt>
                <c:pt idx="1">
                  <c:v>79.41</c:v>
                </c:pt>
                <c:pt idx="2">
                  <c:v>80.03</c:v>
                </c:pt>
                <c:pt idx="3">
                  <c:v>81.180000000000007</c:v>
                </c:pt>
                <c:pt idx="4">
                  <c:v>82.78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83-447B-9B05-C7A1DAD237AF}"/>
            </c:ext>
          </c:extLst>
        </c:ser>
        <c:ser>
          <c:idx val="1"/>
          <c:order val="1"/>
          <c:tx>
            <c:strRef>
              <c:f>Sheet2!$C$26</c:f>
              <c:strCache>
                <c:ptCount val="1"/>
                <c:pt idx="0">
                  <c:v>&gt;= 0.4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cat>
            <c:strRef>
              <c:f>Sheet2!$D$24:$H$24</c:f>
              <c:strCache>
                <c:ptCount val="5"/>
                <c:pt idx="0">
                  <c:v>G1(2k)</c:v>
                </c:pt>
                <c:pt idx="1">
                  <c:v>G2 (2k)</c:v>
                </c:pt>
                <c:pt idx="2">
                  <c:v>G3 (2k)</c:v>
                </c:pt>
                <c:pt idx="3">
                  <c:v>G4 (2k)</c:v>
                </c:pt>
                <c:pt idx="4">
                  <c:v>G5 (2k)</c:v>
                </c:pt>
              </c:strCache>
            </c:strRef>
          </c:cat>
          <c:val>
            <c:numRef>
              <c:f>Sheet2!$D$26:$H$26</c:f>
              <c:numCache>
                <c:formatCode>General</c:formatCode>
                <c:ptCount val="5"/>
                <c:pt idx="0">
                  <c:v>75.73</c:v>
                </c:pt>
                <c:pt idx="1">
                  <c:v>78.459999999999994</c:v>
                </c:pt>
                <c:pt idx="2">
                  <c:v>79.150000000000006</c:v>
                </c:pt>
                <c:pt idx="3">
                  <c:v>81.459999999999994</c:v>
                </c:pt>
                <c:pt idx="4">
                  <c:v>83.03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883-447B-9B05-C7A1DAD237AF}"/>
            </c:ext>
          </c:extLst>
        </c:ser>
        <c:ser>
          <c:idx val="2"/>
          <c:order val="2"/>
          <c:tx>
            <c:strRef>
              <c:f>Sheet2!$C$27</c:f>
              <c:strCache>
                <c:ptCount val="1"/>
                <c:pt idx="0">
                  <c:v>&gt;= 0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cat>
            <c:strRef>
              <c:f>Sheet2!$D$24:$H$24</c:f>
              <c:strCache>
                <c:ptCount val="5"/>
                <c:pt idx="0">
                  <c:v>G1(2k)</c:v>
                </c:pt>
                <c:pt idx="1">
                  <c:v>G2 (2k)</c:v>
                </c:pt>
                <c:pt idx="2">
                  <c:v>G3 (2k)</c:v>
                </c:pt>
                <c:pt idx="3">
                  <c:v>G4 (2k)</c:v>
                </c:pt>
                <c:pt idx="4">
                  <c:v>G5 (2k)</c:v>
                </c:pt>
              </c:strCache>
            </c:strRef>
          </c:cat>
          <c:val>
            <c:numRef>
              <c:f>Sheet2!$D$27:$H$27</c:f>
              <c:numCache>
                <c:formatCode>General</c:formatCode>
                <c:ptCount val="5"/>
                <c:pt idx="0">
                  <c:v>75.73</c:v>
                </c:pt>
                <c:pt idx="1">
                  <c:v>78.94</c:v>
                </c:pt>
                <c:pt idx="2">
                  <c:v>80.59</c:v>
                </c:pt>
                <c:pt idx="3">
                  <c:v>82.52</c:v>
                </c:pt>
                <c:pt idx="4">
                  <c:v>82.86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883-447B-9B05-C7A1DAD237AF}"/>
            </c:ext>
          </c:extLst>
        </c:ser>
        <c:ser>
          <c:idx val="3"/>
          <c:order val="3"/>
          <c:tx>
            <c:strRef>
              <c:f>Sheet2!$C$28</c:f>
              <c:strCache>
                <c:ptCount val="1"/>
                <c:pt idx="0">
                  <c:v>RS</c:v>
                </c:pt>
              </c:strCache>
            </c:strRef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x"/>
            <c:size val="6"/>
            <c:spPr>
              <a:noFill/>
              <a:ln w="9525">
                <a:solidFill>
                  <a:schemeClr val="accent4"/>
                </a:solidFill>
                <a:round/>
              </a:ln>
              <a:effectLst/>
            </c:spPr>
          </c:marker>
          <c:cat>
            <c:strRef>
              <c:f>Sheet2!$D$24:$H$24</c:f>
              <c:strCache>
                <c:ptCount val="5"/>
                <c:pt idx="0">
                  <c:v>G1(2k)</c:v>
                </c:pt>
                <c:pt idx="1">
                  <c:v>G2 (2k)</c:v>
                </c:pt>
                <c:pt idx="2">
                  <c:v>G3 (2k)</c:v>
                </c:pt>
                <c:pt idx="3">
                  <c:v>G4 (2k)</c:v>
                </c:pt>
                <c:pt idx="4">
                  <c:v>G5 (2k)</c:v>
                </c:pt>
              </c:strCache>
            </c:strRef>
          </c:cat>
          <c:val>
            <c:numRef>
              <c:f>Sheet2!$D$28:$H$28</c:f>
              <c:numCache>
                <c:formatCode>General</c:formatCode>
                <c:ptCount val="5"/>
                <c:pt idx="0">
                  <c:v>75.73</c:v>
                </c:pt>
                <c:pt idx="1">
                  <c:v>78.64</c:v>
                </c:pt>
                <c:pt idx="2">
                  <c:v>78.459999999999994</c:v>
                </c:pt>
                <c:pt idx="3">
                  <c:v>81.39</c:v>
                </c:pt>
                <c:pt idx="4">
                  <c:v>81.45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883-447B-9B05-C7A1DAD237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36341727"/>
        <c:axId val="1536333823"/>
      </c:lineChart>
      <c:catAx>
        <c:axId val="153634172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36333823"/>
        <c:crosses val="autoZero"/>
        <c:auto val="1"/>
        <c:lblAlgn val="ctr"/>
        <c:lblOffset val="100"/>
        <c:noMultiLvlLbl val="0"/>
      </c:catAx>
      <c:valAx>
        <c:axId val="1536333823"/>
        <c:scaling>
          <c:orientation val="minMax"/>
          <c:min val="75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363417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7720253718285214"/>
          <c:y val="2.7777777777777776E-2"/>
          <c:w val="0.78385834021839751"/>
          <c:h val="5.94455861553811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Sheet2!$E$21</c:f>
              <c:strCache>
                <c:ptCount val="1"/>
                <c:pt idx="0">
                  <c:v>&gt;= 0.9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Sheet2!$F$20:$L$20</c:f>
              <c:strCache>
                <c:ptCount val="7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</c:strCache>
            </c:strRef>
          </c:cat>
          <c:val>
            <c:numRef>
              <c:f>Sheet2!$F$21:$L$21</c:f>
              <c:numCache>
                <c:formatCode>General</c:formatCode>
                <c:ptCount val="7"/>
                <c:pt idx="0">
                  <c:v>65.680000000000007</c:v>
                </c:pt>
                <c:pt idx="1">
                  <c:v>88.66</c:v>
                </c:pt>
                <c:pt idx="2">
                  <c:v>75.84</c:v>
                </c:pt>
                <c:pt idx="3">
                  <c:v>85.97</c:v>
                </c:pt>
                <c:pt idx="4">
                  <c:v>84.15</c:v>
                </c:pt>
                <c:pt idx="5">
                  <c:v>72.599999999999994</c:v>
                </c:pt>
                <c:pt idx="6">
                  <c:v>70.08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D2D-4086-B21B-6F754E622B52}"/>
            </c:ext>
          </c:extLst>
        </c:ser>
        <c:ser>
          <c:idx val="1"/>
          <c:order val="1"/>
          <c:tx>
            <c:strRef>
              <c:f>Sheet2!$E$22</c:f>
              <c:strCache>
                <c:ptCount val="1"/>
                <c:pt idx="0">
                  <c:v>&gt;= 0.8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Sheet2!$F$20:$L$20</c:f>
              <c:strCache>
                <c:ptCount val="7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</c:strCache>
            </c:strRef>
          </c:cat>
          <c:val>
            <c:numRef>
              <c:f>Sheet2!$F$22:$L$22</c:f>
              <c:numCache>
                <c:formatCode>General</c:formatCode>
                <c:ptCount val="7"/>
                <c:pt idx="0">
                  <c:v>65.680000000000007</c:v>
                </c:pt>
                <c:pt idx="1">
                  <c:v>68.19</c:v>
                </c:pt>
                <c:pt idx="2">
                  <c:v>77.260000000000005</c:v>
                </c:pt>
                <c:pt idx="3">
                  <c:v>65.36</c:v>
                </c:pt>
                <c:pt idx="4">
                  <c:v>84.06</c:v>
                </c:pt>
                <c:pt idx="5">
                  <c:v>79.400000000000006</c:v>
                </c:pt>
                <c:pt idx="6">
                  <c:v>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D2D-4086-B21B-6F754E622B52}"/>
            </c:ext>
          </c:extLst>
        </c:ser>
        <c:ser>
          <c:idx val="2"/>
          <c:order val="2"/>
          <c:tx>
            <c:strRef>
              <c:f>Sheet2!$E$23</c:f>
              <c:strCache>
                <c:ptCount val="1"/>
                <c:pt idx="0">
                  <c:v>&gt;=0.7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Sheet2!$F$20:$L$20</c:f>
              <c:strCache>
                <c:ptCount val="7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</c:strCache>
            </c:strRef>
          </c:cat>
          <c:val>
            <c:numRef>
              <c:f>Sheet2!$F$23:$L$23</c:f>
              <c:numCache>
                <c:formatCode>General</c:formatCode>
                <c:ptCount val="7"/>
                <c:pt idx="0">
                  <c:v>65.680000000000007</c:v>
                </c:pt>
                <c:pt idx="1">
                  <c:v>70.41</c:v>
                </c:pt>
                <c:pt idx="2">
                  <c:v>68.98</c:v>
                </c:pt>
                <c:pt idx="3">
                  <c:v>79.33</c:v>
                </c:pt>
                <c:pt idx="4">
                  <c:v>74.900000000000006</c:v>
                </c:pt>
                <c:pt idx="5">
                  <c:v>69.56</c:v>
                </c:pt>
                <c:pt idx="6">
                  <c:v>65.430000000000007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D2D-4086-B21B-6F754E622B52}"/>
            </c:ext>
          </c:extLst>
        </c:ser>
        <c:ser>
          <c:idx val="3"/>
          <c:order val="3"/>
          <c:tx>
            <c:strRef>
              <c:f>Sheet2!$E$24</c:f>
              <c:strCache>
                <c:ptCount val="1"/>
                <c:pt idx="0">
                  <c:v>&gt;= 0.6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Sheet2!$F$20:$L$20</c:f>
              <c:strCache>
                <c:ptCount val="7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</c:strCache>
            </c:strRef>
          </c:cat>
          <c:val>
            <c:numRef>
              <c:f>Sheet2!$F$24:$L$24</c:f>
              <c:numCache>
                <c:formatCode>General</c:formatCode>
                <c:ptCount val="7"/>
                <c:pt idx="0">
                  <c:v>65.680000000000007</c:v>
                </c:pt>
                <c:pt idx="1">
                  <c:v>86.78</c:v>
                </c:pt>
                <c:pt idx="2">
                  <c:v>64.180000000000007</c:v>
                </c:pt>
                <c:pt idx="3">
                  <c:v>65.430000000000007</c:v>
                </c:pt>
                <c:pt idx="4">
                  <c:v>80.38</c:v>
                </c:pt>
                <c:pt idx="5">
                  <c:v>56.11</c:v>
                </c:pt>
                <c:pt idx="6">
                  <c:v>70.84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D2D-4086-B21B-6F754E622B52}"/>
            </c:ext>
          </c:extLst>
        </c:ser>
        <c:ser>
          <c:idx val="4"/>
          <c:order val="4"/>
          <c:tx>
            <c:strRef>
              <c:f>Sheet2!$E$25</c:f>
              <c:strCache>
                <c:ptCount val="1"/>
                <c:pt idx="0">
                  <c:v>&gt;= 0.5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Sheet2!$F$20:$L$20</c:f>
              <c:strCache>
                <c:ptCount val="7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</c:strCache>
            </c:strRef>
          </c:cat>
          <c:val>
            <c:numRef>
              <c:f>Sheet2!$F$25:$L$25</c:f>
              <c:numCache>
                <c:formatCode>General</c:formatCode>
                <c:ptCount val="7"/>
                <c:pt idx="0">
                  <c:v>65.680000000000007</c:v>
                </c:pt>
                <c:pt idx="1">
                  <c:v>50.8</c:v>
                </c:pt>
                <c:pt idx="2">
                  <c:v>55.53</c:v>
                </c:pt>
                <c:pt idx="3">
                  <c:v>71.14</c:v>
                </c:pt>
                <c:pt idx="4">
                  <c:v>64.900000000000006</c:v>
                </c:pt>
                <c:pt idx="5">
                  <c:v>56.05</c:v>
                </c:pt>
                <c:pt idx="6">
                  <c:v>57.22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D2D-4086-B21B-6F754E622B52}"/>
            </c:ext>
          </c:extLst>
        </c:ser>
        <c:ser>
          <c:idx val="5"/>
          <c:order val="5"/>
          <c:tx>
            <c:strRef>
              <c:f>Sheet2!$E$26</c:f>
              <c:strCache>
                <c:ptCount val="1"/>
                <c:pt idx="0">
                  <c:v>&gt;= 0.4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Sheet2!$F$20:$L$20</c:f>
              <c:strCache>
                <c:ptCount val="7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</c:strCache>
            </c:strRef>
          </c:cat>
          <c:val>
            <c:numRef>
              <c:f>Sheet2!$F$26:$L$26</c:f>
              <c:numCache>
                <c:formatCode>General</c:formatCode>
                <c:ptCount val="7"/>
                <c:pt idx="0">
                  <c:v>65.680000000000007</c:v>
                </c:pt>
                <c:pt idx="1">
                  <c:v>79.599999999999994</c:v>
                </c:pt>
                <c:pt idx="2">
                  <c:v>73.66</c:v>
                </c:pt>
                <c:pt idx="3">
                  <c:v>71.7</c:v>
                </c:pt>
                <c:pt idx="4">
                  <c:v>73.28</c:v>
                </c:pt>
                <c:pt idx="5">
                  <c:v>76.48</c:v>
                </c:pt>
                <c:pt idx="6">
                  <c:v>65.78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D2D-4086-B21B-6F754E622B52}"/>
            </c:ext>
          </c:extLst>
        </c:ser>
        <c:ser>
          <c:idx val="6"/>
          <c:order val="6"/>
          <c:tx>
            <c:strRef>
              <c:f>Sheet2!$E$27</c:f>
              <c:strCache>
                <c:ptCount val="1"/>
                <c:pt idx="0">
                  <c:v>&gt;= 0.3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Sheet2!$F$20:$L$20</c:f>
              <c:strCache>
                <c:ptCount val="7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</c:strCache>
            </c:strRef>
          </c:cat>
          <c:val>
            <c:numRef>
              <c:f>Sheet2!$F$27:$L$27</c:f>
              <c:numCache>
                <c:formatCode>General</c:formatCode>
                <c:ptCount val="7"/>
                <c:pt idx="0">
                  <c:v>65.680000000000007</c:v>
                </c:pt>
                <c:pt idx="1">
                  <c:v>75.75</c:v>
                </c:pt>
                <c:pt idx="2">
                  <c:v>80.14</c:v>
                </c:pt>
                <c:pt idx="3">
                  <c:v>88.73</c:v>
                </c:pt>
                <c:pt idx="4">
                  <c:v>73.05</c:v>
                </c:pt>
                <c:pt idx="5">
                  <c:v>75.91</c:v>
                </c:pt>
                <c:pt idx="6">
                  <c:v>64.959999999999994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6D2D-4086-B21B-6F754E622B52}"/>
            </c:ext>
          </c:extLst>
        </c:ser>
        <c:ser>
          <c:idx val="7"/>
          <c:order val="7"/>
          <c:tx>
            <c:strRef>
              <c:f>Sheet2!$E$28</c:f>
              <c:strCache>
                <c:ptCount val="1"/>
                <c:pt idx="0">
                  <c:v>&gt;= 0.2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strRef>
              <c:f>Sheet2!$F$20:$L$20</c:f>
              <c:strCache>
                <c:ptCount val="7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</c:strCache>
            </c:strRef>
          </c:cat>
          <c:val>
            <c:numRef>
              <c:f>Sheet2!$F$28:$L$28</c:f>
              <c:numCache>
                <c:formatCode>General</c:formatCode>
                <c:ptCount val="7"/>
                <c:pt idx="0">
                  <c:v>65.680000000000007</c:v>
                </c:pt>
                <c:pt idx="1">
                  <c:v>75.75</c:v>
                </c:pt>
                <c:pt idx="2">
                  <c:v>80.14</c:v>
                </c:pt>
                <c:pt idx="3">
                  <c:v>88.73</c:v>
                </c:pt>
                <c:pt idx="4">
                  <c:v>73.05</c:v>
                </c:pt>
                <c:pt idx="5">
                  <c:v>75.91</c:v>
                </c:pt>
                <c:pt idx="6">
                  <c:v>64.959999999999994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6D2D-4086-B21B-6F754E622B52}"/>
            </c:ext>
          </c:extLst>
        </c:ser>
        <c:ser>
          <c:idx val="8"/>
          <c:order val="8"/>
          <c:tx>
            <c:strRef>
              <c:f>Sheet2!$E$29</c:f>
              <c:strCache>
                <c:ptCount val="1"/>
                <c:pt idx="0">
                  <c:v>&gt;= 0.1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strRef>
              <c:f>Sheet2!$F$20:$L$20</c:f>
              <c:strCache>
                <c:ptCount val="7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</c:strCache>
            </c:strRef>
          </c:cat>
          <c:val>
            <c:numRef>
              <c:f>Sheet2!$F$29:$L$29</c:f>
              <c:numCache>
                <c:formatCode>General</c:formatCode>
                <c:ptCount val="7"/>
                <c:pt idx="0">
                  <c:v>65.680000000000007</c:v>
                </c:pt>
                <c:pt idx="1">
                  <c:v>75.75</c:v>
                </c:pt>
                <c:pt idx="2">
                  <c:v>80.14</c:v>
                </c:pt>
                <c:pt idx="3">
                  <c:v>88.73</c:v>
                </c:pt>
                <c:pt idx="4">
                  <c:v>73.05</c:v>
                </c:pt>
                <c:pt idx="5">
                  <c:v>75.91</c:v>
                </c:pt>
                <c:pt idx="6">
                  <c:v>64.959999999999994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6D2D-4086-B21B-6F754E622B52}"/>
            </c:ext>
          </c:extLst>
        </c:ser>
        <c:ser>
          <c:idx val="9"/>
          <c:order val="9"/>
          <c:tx>
            <c:strRef>
              <c:f>Sheet2!$E$30</c:f>
              <c:strCache>
                <c:ptCount val="1"/>
                <c:pt idx="0">
                  <c:v>&gt;= 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cat>
            <c:strRef>
              <c:f>Sheet2!$F$20:$L$20</c:f>
              <c:strCache>
                <c:ptCount val="7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</c:strCache>
            </c:strRef>
          </c:cat>
          <c:val>
            <c:numRef>
              <c:f>Sheet2!$F$30:$L$30</c:f>
              <c:numCache>
                <c:formatCode>General</c:formatCode>
                <c:ptCount val="7"/>
                <c:pt idx="0">
                  <c:v>65.680000000000007</c:v>
                </c:pt>
                <c:pt idx="1">
                  <c:v>75.75</c:v>
                </c:pt>
                <c:pt idx="2">
                  <c:v>80.14</c:v>
                </c:pt>
                <c:pt idx="3">
                  <c:v>88.73</c:v>
                </c:pt>
                <c:pt idx="4">
                  <c:v>73.05</c:v>
                </c:pt>
                <c:pt idx="5">
                  <c:v>75.91</c:v>
                </c:pt>
                <c:pt idx="6">
                  <c:v>64.959999999999994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6D2D-4086-B21B-6F754E622B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1121760"/>
        <c:axId val="541122176"/>
      </c:lineChart>
      <c:catAx>
        <c:axId val="541121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1122176"/>
        <c:crosses val="autoZero"/>
        <c:auto val="1"/>
        <c:lblAlgn val="ctr"/>
        <c:lblOffset val="100"/>
        <c:noMultiLvlLbl val="0"/>
      </c:catAx>
      <c:valAx>
        <c:axId val="541122176"/>
        <c:scaling>
          <c:orientation val="minMax"/>
          <c:min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1121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Sheet1!$B$18</c:f>
              <c:strCache>
                <c:ptCount val="1"/>
                <c:pt idx="0">
                  <c:v>&gt;= 0.9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Sheet1!$C$17:$L$17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Sheet1!$C$18:$L$18</c:f>
              <c:numCache>
                <c:formatCode>General</c:formatCode>
                <c:ptCount val="10"/>
                <c:pt idx="0">
                  <c:v>94.11</c:v>
                </c:pt>
                <c:pt idx="1">
                  <c:v>93.78</c:v>
                </c:pt>
                <c:pt idx="2">
                  <c:v>93.09</c:v>
                </c:pt>
                <c:pt idx="3">
                  <c:v>93.64</c:v>
                </c:pt>
                <c:pt idx="4">
                  <c:v>95.25</c:v>
                </c:pt>
                <c:pt idx="5">
                  <c:v>95.29</c:v>
                </c:pt>
                <c:pt idx="6">
                  <c:v>95.52</c:v>
                </c:pt>
                <c:pt idx="7">
                  <c:v>95.77</c:v>
                </c:pt>
                <c:pt idx="8">
                  <c:v>95.88</c:v>
                </c:pt>
                <c:pt idx="9">
                  <c:v>95.36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06E-42E3-9520-5FE4ACEE5E68}"/>
            </c:ext>
          </c:extLst>
        </c:ser>
        <c:ser>
          <c:idx val="1"/>
          <c:order val="1"/>
          <c:tx>
            <c:strRef>
              <c:f>Sheet1!$B$19</c:f>
              <c:strCache>
                <c:ptCount val="1"/>
                <c:pt idx="0">
                  <c:v>&gt;= 0.8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Sheet1!$C$17:$L$17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Sheet1!$C$19:$L$19</c:f>
              <c:numCache>
                <c:formatCode>General</c:formatCode>
                <c:ptCount val="10"/>
                <c:pt idx="0">
                  <c:v>94.11</c:v>
                </c:pt>
                <c:pt idx="1">
                  <c:v>93.8</c:v>
                </c:pt>
                <c:pt idx="2">
                  <c:v>94.53</c:v>
                </c:pt>
                <c:pt idx="3">
                  <c:v>93.6</c:v>
                </c:pt>
                <c:pt idx="4">
                  <c:v>96.11</c:v>
                </c:pt>
                <c:pt idx="5">
                  <c:v>95.2</c:v>
                </c:pt>
                <c:pt idx="6">
                  <c:v>95.53</c:v>
                </c:pt>
                <c:pt idx="7">
                  <c:v>95.17</c:v>
                </c:pt>
                <c:pt idx="8">
                  <c:v>94.55</c:v>
                </c:pt>
                <c:pt idx="9">
                  <c:v>94.49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06E-42E3-9520-5FE4ACEE5E68}"/>
            </c:ext>
          </c:extLst>
        </c:ser>
        <c:ser>
          <c:idx val="2"/>
          <c:order val="2"/>
          <c:tx>
            <c:strRef>
              <c:f>Sheet1!$B$20</c:f>
              <c:strCache>
                <c:ptCount val="1"/>
                <c:pt idx="0">
                  <c:v>&gt;=0.7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Sheet1!$C$17:$L$17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Sheet1!$C$20:$L$20</c:f>
              <c:numCache>
                <c:formatCode>General</c:formatCode>
                <c:ptCount val="10"/>
                <c:pt idx="0">
                  <c:v>94.11</c:v>
                </c:pt>
                <c:pt idx="1">
                  <c:v>94</c:v>
                </c:pt>
                <c:pt idx="2">
                  <c:v>93.88</c:v>
                </c:pt>
                <c:pt idx="3">
                  <c:v>93.84</c:v>
                </c:pt>
                <c:pt idx="4">
                  <c:v>94.29</c:v>
                </c:pt>
                <c:pt idx="5">
                  <c:v>95.18</c:v>
                </c:pt>
                <c:pt idx="6">
                  <c:v>94.61</c:v>
                </c:pt>
                <c:pt idx="7">
                  <c:v>95.97</c:v>
                </c:pt>
                <c:pt idx="8">
                  <c:v>94.88</c:v>
                </c:pt>
                <c:pt idx="9">
                  <c:v>94.36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06E-42E3-9520-5FE4ACEE5E68}"/>
            </c:ext>
          </c:extLst>
        </c:ser>
        <c:ser>
          <c:idx val="3"/>
          <c:order val="3"/>
          <c:tx>
            <c:strRef>
              <c:f>Sheet1!$B$21</c:f>
              <c:strCache>
                <c:ptCount val="1"/>
                <c:pt idx="0">
                  <c:v>&gt;= 0.6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Sheet1!$C$17:$L$17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Sheet1!$C$21:$L$21</c:f>
              <c:numCache>
                <c:formatCode>General</c:formatCode>
                <c:ptCount val="10"/>
                <c:pt idx="0">
                  <c:v>94.11</c:v>
                </c:pt>
                <c:pt idx="1">
                  <c:v>94.18</c:v>
                </c:pt>
                <c:pt idx="2">
                  <c:v>93.91</c:v>
                </c:pt>
                <c:pt idx="3">
                  <c:v>93.39</c:v>
                </c:pt>
                <c:pt idx="4">
                  <c:v>94.56</c:v>
                </c:pt>
                <c:pt idx="5">
                  <c:v>95.43</c:v>
                </c:pt>
                <c:pt idx="6">
                  <c:v>94.41</c:v>
                </c:pt>
                <c:pt idx="7">
                  <c:v>95.49</c:v>
                </c:pt>
                <c:pt idx="8">
                  <c:v>94.55</c:v>
                </c:pt>
                <c:pt idx="9">
                  <c:v>94.78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06E-42E3-9520-5FE4ACEE5E68}"/>
            </c:ext>
          </c:extLst>
        </c:ser>
        <c:ser>
          <c:idx val="4"/>
          <c:order val="4"/>
          <c:tx>
            <c:strRef>
              <c:f>Sheet1!$B$22</c:f>
              <c:strCache>
                <c:ptCount val="1"/>
                <c:pt idx="0">
                  <c:v>&gt;= 0.5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Sheet1!$C$17:$L$17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Sheet1!$C$22:$L$22</c:f>
              <c:numCache>
                <c:formatCode>General</c:formatCode>
                <c:ptCount val="10"/>
                <c:pt idx="0">
                  <c:v>94.11</c:v>
                </c:pt>
                <c:pt idx="1">
                  <c:v>93.53</c:v>
                </c:pt>
                <c:pt idx="2">
                  <c:v>94.44</c:v>
                </c:pt>
                <c:pt idx="3">
                  <c:v>95.07</c:v>
                </c:pt>
                <c:pt idx="4">
                  <c:v>93.94</c:v>
                </c:pt>
                <c:pt idx="5">
                  <c:v>94.33</c:v>
                </c:pt>
                <c:pt idx="6">
                  <c:v>95.26</c:v>
                </c:pt>
                <c:pt idx="7">
                  <c:v>96.11</c:v>
                </c:pt>
                <c:pt idx="8">
                  <c:v>92.01</c:v>
                </c:pt>
                <c:pt idx="9">
                  <c:v>94.87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06E-42E3-9520-5FE4ACEE5E68}"/>
            </c:ext>
          </c:extLst>
        </c:ser>
        <c:ser>
          <c:idx val="5"/>
          <c:order val="5"/>
          <c:tx>
            <c:strRef>
              <c:f>Sheet1!$B$23</c:f>
              <c:strCache>
                <c:ptCount val="1"/>
                <c:pt idx="0">
                  <c:v>&gt;= 0.4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Sheet1!$C$17:$L$17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Sheet1!$C$23:$L$23</c:f>
              <c:numCache>
                <c:formatCode>General</c:formatCode>
                <c:ptCount val="10"/>
                <c:pt idx="0">
                  <c:v>94.11</c:v>
                </c:pt>
                <c:pt idx="1">
                  <c:v>93.67</c:v>
                </c:pt>
                <c:pt idx="2">
                  <c:v>92.06</c:v>
                </c:pt>
                <c:pt idx="3">
                  <c:v>94.02</c:v>
                </c:pt>
                <c:pt idx="4">
                  <c:v>95.18</c:v>
                </c:pt>
                <c:pt idx="5">
                  <c:v>95.23</c:v>
                </c:pt>
                <c:pt idx="6">
                  <c:v>95.31</c:v>
                </c:pt>
                <c:pt idx="7">
                  <c:v>94.8</c:v>
                </c:pt>
                <c:pt idx="8">
                  <c:v>94.77</c:v>
                </c:pt>
                <c:pt idx="9">
                  <c:v>96.01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06E-42E3-9520-5FE4ACEE5E68}"/>
            </c:ext>
          </c:extLst>
        </c:ser>
        <c:ser>
          <c:idx val="6"/>
          <c:order val="6"/>
          <c:tx>
            <c:strRef>
              <c:f>Sheet1!$B$24</c:f>
              <c:strCache>
                <c:ptCount val="1"/>
                <c:pt idx="0">
                  <c:v>&gt;= 0.3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Sheet1!$C$17:$L$17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Sheet1!$C$24:$L$24</c:f>
              <c:numCache>
                <c:formatCode>General</c:formatCode>
                <c:ptCount val="10"/>
                <c:pt idx="0">
                  <c:v>94.11</c:v>
                </c:pt>
                <c:pt idx="1">
                  <c:v>93.54</c:v>
                </c:pt>
                <c:pt idx="2">
                  <c:v>94.2</c:v>
                </c:pt>
                <c:pt idx="3">
                  <c:v>94.59</c:v>
                </c:pt>
                <c:pt idx="4">
                  <c:v>94.36</c:v>
                </c:pt>
                <c:pt idx="5">
                  <c:v>95.09</c:v>
                </c:pt>
                <c:pt idx="6">
                  <c:v>94.72</c:v>
                </c:pt>
                <c:pt idx="7">
                  <c:v>95.35</c:v>
                </c:pt>
                <c:pt idx="8">
                  <c:v>95.08</c:v>
                </c:pt>
                <c:pt idx="9">
                  <c:v>94.07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06E-42E3-9520-5FE4ACEE5E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7561520"/>
        <c:axId val="2117561936"/>
      </c:lineChart>
      <c:catAx>
        <c:axId val="2117561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17561936"/>
        <c:crosses val="autoZero"/>
        <c:auto val="1"/>
        <c:lblAlgn val="ctr"/>
        <c:lblOffset val="100"/>
        <c:noMultiLvlLbl val="0"/>
      </c:catAx>
      <c:valAx>
        <c:axId val="2117561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175615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Sheet1!$B$47</c:f>
              <c:strCache>
                <c:ptCount val="1"/>
                <c:pt idx="0">
                  <c:v> &gt;= 0.9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Sheet1!$C$46:$L$46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Sheet1!$C$47:$L$47</c:f>
              <c:numCache>
                <c:formatCode>General</c:formatCode>
                <c:ptCount val="10"/>
                <c:pt idx="0">
                  <c:v>91.61</c:v>
                </c:pt>
                <c:pt idx="1">
                  <c:v>91.39</c:v>
                </c:pt>
                <c:pt idx="2">
                  <c:v>92.53</c:v>
                </c:pt>
                <c:pt idx="3">
                  <c:v>93.04</c:v>
                </c:pt>
                <c:pt idx="4">
                  <c:v>93.95</c:v>
                </c:pt>
                <c:pt idx="5">
                  <c:v>94.47</c:v>
                </c:pt>
                <c:pt idx="6">
                  <c:v>94.61</c:v>
                </c:pt>
                <c:pt idx="7">
                  <c:v>92.59</c:v>
                </c:pt>
                <c:pt idx="8">
                  <c:v>94.61</c:v>
                </c:pt>
                <c:pt idx="9">
                  <c:v>93.81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9B1-495C-AC18-1FBAA454908A}"/>
            </c:ext>
          </c:extLst>
        </c:ser>
        <c:ser>
          <c:idx val="1"/>
          <c:order val="1"/>
          <c:tx>
            <c:strRef>
              <c:f>Sheet1!$B$48</c:f>
              <c:strCache>
                <c:ptCount val="1"/>
                <c:pt idx="0">
                  <c:v>&gt;= 0.8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Sheet1!$C$46:$L$46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Sheet1!$C$48:$L$48</c:f>
              <c:numCache>
                <c:formatCode>General</c:formatCode>
                <c:ptCount val="10"/>
                <c:pt idx="0">
                  <c:v>91.61</c:v>
                </c:pt>
                <c:pt idx="1">
                  <c:v>91.54</c:v>
                </c:pt>
                <c:pt idx="2">
                  <c:v>92.91</c:v>
                </c:pt>
                <c:pt idx="3">
                  <c:v>92.18</c:v>
                </c:pt>
                <c:pt idx="4">
                  <c:v>94.02</c:v>
                </c:pt>
                <c:pt idx="5">
                  <c:v>94.16</c:v>
                </c:pt>
                <c:pt idx="6">
                  <c:v>94.4</c:v>
                </c:pt>
                <c:pt idx="7">
                  <c:v>92.39</c:v>
                </c:pt>
                <c:pt idx="8">
                  <c:v>93.59</c:v>
                </c:pt>
                <c:pt idx="9">
                  <c:v>94.42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9B1-495C-AC18-1FBAA454908A}"/>
            </c:ext>
          </c:extLst>
        </c:ser>
        <c:ser>
          <c:idx val="2"/>
          <c:order val="2"/>
          <c:tx>
            <c:strRef>
              <c:f>Sheet1!$B$49</c:f>
              <c:strCache>
                <c:ptCount val="1"/>
                <c:pt idx="0">
                  <c:v>&gt;=0.7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Sheet1!$C$46:$L$46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Sheet1!$C$49:$L$49</c:f>
              <c:numCache>
                <c:formatCode>General</c:formatCode>
                <c:ptCount val="10"/>
                <c:pt idx="0">
                  <c:v>91.61</c:v>
                </c:pt>
                <c:pt idx="1">
                  <c:v>92.46</c:v>
                </c:pt>
                <c:pt idx="2">
                  <c:v>93.29</c:v>
                </c:pt>
                <c:pt idx="3">
                  <c:v>93.6</c:v>
                </c:pt>
                <c:pt idx="4">
                  <c:v>92.45</c:v>
                </c:pt>
                <c:pt idx="5">
                  <c:v>93.87</c:v>
                </c:pt>
                <c:pt idx="6">
                  <c:v>94.62</c:v>
                </c:pt>
                <c:pt idx="7">
                  <c:v>93.05</c:v>
                </c:pt>
                <c:pt idx="8">
                  <c:v>94.57</c:v>
                </c:pt>
                <c:pt idx="9">
                  <c:v>94.88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9B1-495C-AC18-1FBAA454908A}"/>
            </c:ext>
          </c:extLst>
        </c:ser>
        <c:ser>
          <c:idx val="3"/>
          <c:order val="3"/>
          <c:tx>
            <c:strRef>
              <c:f>Sheet1!$B$50</c:f>
              <c:strCache>
                <c:ptCount val="1"/>
                <c:pt idx="0">
                  <c:v>&gt;= 0.6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Sheet1!$C$46:$L$46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Sheet1!$C$50:$L$50</c:f>
              <c:numCache>
                <c:formatCode>General</c:formatCode>
                <c:ptCount val="10"/>
                <c:pt idx="0">
                  <c:v>91.61</c:v>
                </c:pt>
                <c:pt idx="1">
                  <c:v>92.4</c:v>
                </c:pt>
                <c:pt idx="2">
                  <c:v>92.83</c:v>
                </c:pt>
                <c:pt idx="3">
                  <c:v>92.91</c:v>
                </c:pt>
                <c:pt idx="4">
                  <c:v>93.96</c:v>
                </c:pt>
                <c:pt idx="5">
                  <c:v>94.22</c:v>
                </c:pt>
                <c:pt idx="6">
                  <c:v>93.9</c:v>
                </c:pt>
                <c:pt idx="7">
                  <c:v>93.98</c:v>
                </c:pt>
                <c:pt idx="8">
                  <c:v>94.64</c:v>
                </c:pt>
                <c:pt idx="9">
                  <c:v>94.32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9B1-495C-AC18-1FBAA454908A}"/>
            </c:ext>
          </c:extLst>
        </c:ser>
        <c:ser>
          <c:idx val="4"/>
          <c:order val="4"/>
          <c:tx>
            <c:strRef>
              <c:f>Sheet1!$B$51</c:f>
              <c:strCache>
                <c:ptCount val="1"/>
                <c:pt idx="0">
                  <c:v>&gt;= 0.5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Sheet1!$C$46:$L$46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Sheet1!$C$51:$L$51</c:f>
              <c:numCache>
                <c:formatCode>General</c:formatCode>
                <c:ptCount val="10"/>
                <c:pt idx="0">
                  <c:v>91.61</c:v>
                </c:pt>
                <c:pt idx="1">
                  <c:v>92.14</c:v>
                </c:pt>
                <c:pt idx="2">
                  <c:v>92.8</c:v>
                </c:pt>
                <c:pt idx="3">
                  <c:v>92.74</c:v>
                </c:pt>
                <c:pt idx="4">
                  <c:v>93.91</c:v>
                </c:pt>
                <c:pt idx="5">
                  <c:v>94.53</c:v>
                </c:pt>
                <c:pt idx="6">
                  <c:v>94.38</c:v>
                </c:pt>
                <c:pt idx="7">
                  <c:v>94.65</c:v>
                </c:pt>
                <c:pt idx="8">
                  <c:v>94.84</c:v>
                </c:pt>
                <c:pt idx="9">
                  <c:v>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D9B1-495C-AC18-1FBAA454908A}"/>
            </c:ext>
          </c:extLst>
        </c:ser>
        <c:ser>
          <c:idx val="5"/>
          <c:order val="5"/>
          <c:tx>
            <c:strRef>
              <c:f>Sheet1!$B$52</c:f>
              <c:strCache>
                <c:ptCount val="1"/>
                <c:pt idx="0">
                  <c:v>&gt;= 0.4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Sheet1!$C$46:$L$46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Sheet1!$C$52:$L$52</c:f>
              <c:numCache>
                <c:formatCode>General</c:formatCode>
                <c:ptCount val="10"/>
                <c:pt idx="0">
                  <c:v>91.61</c:v>
                </c:pt>
                <c:pt idx="1">
                  <c:v>92.11</c:v>
                </c:pt>
                <c:pt idx="2">
                  <c:v>93.51</c:v>
                </c:pt>
                <c:pt idx="3">
                  <c:v>93.01</c:v>
                </c:pt>
                <c:pt idx="4">
                  <c:v>93.63</c:v>
                </c:pt>
                <c:pt idx="5">
                  <c:v>94.33</c:v>
                </c:pt>
                <c:pt idx="6">
                  <c:v>94.56</c:v>
                </c:pt>
                <c:pt idx="7">
                  <c:v>94.76</c:v>
                </c:pt>
                <c:pt idx="8">
                  <c:v>93.67</c:v>
                </c:pt>
                <c:pt idx="9">
                  <c:v>93.77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D9B1-495C-AC18-1FBAA454908A}"/>
            </c:ext>
          </c:extLst>
        </c:ser>
        <c:ser>
          <c:idx val="6"/>
          <c:order val="6"/>
          <c:tx>
            <c:strRef>
              <c:f>Sheet1!$B$53</c:f>
              <c:strCache>
                <c:ptCount val="1"/>
                <c:pt idx="0">
                  <c:v>&gt;= 0.3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Sheet1!$C$46:$L$46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Sheet1!$C$53:$L$53</c:f>
              <c:numCache>
                <c:formatCode>General</c:formatCode>
                <c:ptCount val="10"/>
                <c:pt idx="0">
                  <c:v>91.61</c:v>
                </c:pt>
                <c:pt idx="1">
                  <c:v>91.96</c:v>
                </c:pt>
                <c:pt idx="2">
                  <c:v>93.21</c:v>
                </c:pt>
                <c:pt idx="3">
                  <c:v>93.19</c:v>
                </c:pt>
                <c:pt idx="4">
                  <c:v>93.38</c:v>
                </c:pt>
                <c:pt idx="5">
                  <c:v>94.34</c:v>
                </c:pt>
                <c:pt idx="6">
                  <c:v>94.71</c:v>
                </c:pt>
                <c:pt idx="7">
                  <c:v>93.95</c:v>
                </c:pt>
                <c:pt idx="8">
                  <c:v>93.64</c:v>
                </c:pt>
                <c:pt idx="9">
                  <c:v>94.68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D9B1-495C-AC18-1FBAA454908A}"/>
            </c:ext>
          </c:extLst>
        </c:ser>
        <c:ser>
          <c:idx val="7"/>
          <c:order val="7"/>
          <c:tx>
            <c:strRef>
              <c:f>Sheet1!$B$54</c:f>
              <c:strCache>
                <c:ptCount val="1"/>
                <c:pt idx="0">
                  <c:v>RS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tx1"/>
                </a:solidFill>
                <a:prstDash val="sysDash"/>
              </a:ln>
              <a:effectLst/>
            </c:spPr>
          </c:marker>
          <c:cat>
            <c:strRef>
              <c:f>Sheet1!$C$46:$L$46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Sheet1!$C$54:$L$54</c:f>
              <c:numCache>
                <c:formatCode>General</c:formatCode>
                <c:ptCount val="10"/>
                <c:pt idx="0">
                  <c:v>91.61</c:v>
                </c:pt>
                <c:pt idx="1">
                  <c:v>92.32</c:v>
                </c:pt>
                <c:pt idx="2">
                  <c:v>92.2</c:v>
                </c:pt>
                <c:pt idx="3">
                  <c:v>92.33</c:v>
                </c:pt>
                <c:pt idx="4">
                  <c:v>92.87</c:v>
                </c:pt>
                <c:pt idx="5">
                  <c:v>93.59</c:v>
                </c:pt>
                <c:pt idx="6">
                  <c:v>93.81</c:v>
                </c:pt>
                <c:pt idx="7">
                  <c:v>93.1</c:v>
                </c:pt>
                <c:pt idx="8">
                  <c:v>93.92</c:v>
                </c:pt>
                <c:pt idx="9">
                  <c:v>93.68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D9B1-495C-AC18-1FBAA45490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6759712"/>
        <c:axId val="2116760128"/>
      </c:lineChart>
      <c:catAx>
        <c:axId val="2116759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16760128"/>
        <c:crosses val="autoZero"/>
        <c:auto val="1"/>
        <c:lblAlgn val="ctr"/>
        <c:lblOffset val="100"/>
        <c:noMultiLvlLbl val="0"/>
      </c:catAx>
      <c:valAx>
        <c:axId val="2116760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16759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Sheet1!$H$4</c:f>
              <c:strCache>
                <c:ptCount val="1"/>
                <c:pt idx="0">
                  <c:v>True Low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rgbClr val="FFC000"/>
                </a:solidFill>
              </a:ln>
              <a:effectLst/>
            </c:spPr>
          </c:marker>
          <c:cat>
            <c:strRef>
              <c:f>Sheet1!$G$5:$G$14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Sheet1!$H$5:$H$14</c:f>
              <c:numCache>
                <c:formatCode>General</c:formatCode>
                <c:ptCount val="10"/>
                <c:pt idx="0">
                  <c:v>75.91</c:v>
                </c:pt>
                <c:pt idx="1">
                  <c:v>70.88</c:v>
                </c:pt>
                <c:pt idx="2">
                  <c:v>68.09</c:v>
                </c:pt>
                <c:pt idx="3">
                  <c:v>79.88</c:v>
                </c:pt>
                <c:pt idx="4">
                  <c:v>75.92</c:v>
                </c:pt>
                <c:pt idx="5">
                  <c:v>72.709999999999994</c:v>
                </c:pt>
                <c:pt idx="6">
                  <c:v>82.48</c:v>
                </c:pt>
                <c:pt idx="7">
                  <c:v>70.87</c:v>
                </c:pt>
                <c:pt idx="8">
                  <c:v>74.16</c:v>
                </c:pt>
                <c:pt idx="9">
                  <c:v>81.96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EE0-4EC5-870C-53A262E8A82E}"/>
            </c:ext>
          </c:extLst>
        </c:ser>
        <c:ser>
          <c:idx val="1"/>
          <c:order val="1"/>
          <c:tx>
            <c:strRef>
              <c:f>Sheet1!$I$4</c:f>
              <c:strCache>
                <c:ptCount val="1"/>
                <c:pt idx="0">
                  <c:v>False Low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rgbClr val="FF0000"/>
                </a:solidFill>
              </a:ln>
              <a:effectLst/>
            </c:spPr>
          </c:marker>
          <c:cat>
            <c:strRef>
              <c:f>Sheet1!$G$5:$G$14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Sheet1!$I$5:$I$14</c:f>
              <c:numCache>
                <c:formatCode>General</c:formatCode>
                <c:ptCount val="10"/>
                <c:pt idx="0">
                  <c:v>75.91</c:v>
                </c:pt>
                <c:pt idx="1">
                  <c:v>77.599999999999994</c:v>
                </c:pt>
                <c:pt idx="2">
                  <c:v>67.680000000000007</c:v>
                </c:pt>
                <c:pt idx="3">
                  <c:v>76.06</c:v>
                </c:pt>
                <c:pt idx="4">
                  <c:v>73.97</c:v>
                </c:pt>
                <c:pt idx="5">
                  <c:v>70.42</c:v>
                </c:pt>
                <c:pt idx="6">
                  <c:v>69.349999999999994</c:v>
                </c:pt>
                <c:pt idx="7">
                  <c:v>77.16</c:v>
                </c:pt>
                <c:pt idx="8">
                  <c:v>66.95</c:v>
                </c:pt>
                <c:pt idx="9">
                  <c:v>74.69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EE0-4EC5-870C-53A262E8A82E}"/>
            </c:ext>
          </c:extLst>
        </c:ser>
        <c:ser>
          <c:idx val="2"/>
          <c:order val="2"/>
          <c:tx>
            <c:strRef>
              <c:f>Sheet1!$J$4</c:f>
              <c:strCache>
                <c:ptCount val="1"/>
                <c:pt idx="0">
                  <c:v>True High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rgbClr val="00B050"/>
                </a:solidFill>
              </a:ln>
              <a:effectLst/>
            </c:spPr>
          </c:marker>
          <c:cat>
            <c:strRef>
              <c:f>Sheet1!$G$5:$G$14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Sheet1!$J$5:$J$14</c:f>
              <c:numCache>
                <c:formatCode>General</c:formatCode>
                <c:ptCount val="10"/>
                <c:pt idx="0">
                  <c:v>75.91</c:v>
                </c:pt>
                <c:pt idx="1">
                  <c:v>73.41</c:v>
                </c:pt>
                <c:pt idx="2">
                  <c:v>72.180000000000007</c:v>
                </c:pt>
                <c:pt idx="3">
                  <c:v>75.650000000000006</c:v>
                </c:pt>
                <c:pt idx="4">
                  <c:v>79.78</c:v>
                </c:pt>
                <c:pt idx="5">
                  <c:v>76.64</c:v>
                </c:pt>
                <c:pt idx="6">
                  <c:v>81.14</c:v>
                </c:pt>
                <c:pt idx="7">
                  <c:v>70.400000000000006</c:v>
                </c:pt>
                <c:pt idx="8">
                  <c:v>74.19</c:v>
                </c:pt>
                <c:pt idx="9">
                  <c:v>80.8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EE0-4EC5-870C-53A262E8A82E}"/>
            </c:ext>
          </c:extLst>
        </c:ser>
        <c:ser>
          <c:idx val="3"/>
          <c:order val="3"/>
          <c:tx>
            <c:strRef>
              <c:f>Sheet1!$K$4</c:f>
              <c:strCache>
                <c:ptCount val="1"/>
                <c:pt idx="0">
                  <c:v>False High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Sheet1!$G$5:$G$14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Sheet1!$K$5:$K$14</c:f>
              <c:numCache>
                <c:formatCode>General</c:formatCode>
                <c:ptCount val="10"/>
                <c:pt idx="0">
                  <c:v>75.91</c:v>
                </c:pt>
                <c:pt idx="1">
                  <c:v>74.400000000000006</c:v>
                </c:pt>
                <c:pt idx="2">
                  <c:v>72.19</c:v>
                </c:pt>
                <c:pt idx="3">
                  <c:v>78.66</c:v>
                </c:pt>
                <c:pt idx="4">
                  <c:v>74.56</c:v>
                </c:pt>
                <c:pt idx="5">
                  <c:v>74.23</c:v>
                </c:pt>
                <c:pt idx="6">
                  <c:v>67.75</c:v>
                </c:pt>
                <c:pt idx="7">
                  <c:v>70.400000000000006</c:v>
                </c:pt>
                <c:pt idx="8">
                  <c:v>69.099999999999994</c:v>
                </c:pt>
                <c:pt idx="9">
                  <c:v>66.28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EE0-4EC5-870C-53A262E8A82E}"/>
            </c:ext>
          </c:extLst>
        </c:ser>
        <c:ser>
          <c:idx val="4"/>
          <c:order val="4"/>
          <c:tx>
            <c:strRef>
              <c:f>Sheet1!$L$4</c:f>
              <c:strCache>
                <c:ptCount val="1"/>
                <c:pt idx="0">
                  <c:v>RS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tx1"/>
                </a:solidFill>
                <a:prstDash val="dash"/>
              </a:ln>
              <a:effectLst/>
            </c:spPr>
          </c:marker>
          <c:cat>
            <c:strRef>
              <c:f>Sheet1!$G$5:$G$14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Sheet1!$L$5:$L$14</c:f>
              <c:numCache>
                <c:formatCode>General</c:formatCode>
                <c:ptCount val="10"/>
                <c:pt idx="0">
                  <c:v>75.91</c:v>
                </c:pt>
                <c:pt idx="1">
                  <c:v>71.5</c:v>
                </c:pt>
                <c:pt idx="2">
                  <c:v>69.02</c:v>
                </c:pt>
                <c:pt idx="3">
                  <c:v>71.56</c:v>
                </c:pt>
                <c:pt idx="4">
                  <c:v>73.75</c:v>
                </c:pt>
                <c:pt idx="5">
                  <c:v>71.44</c:v>
                </c:pt>
                <c:pt idx="6">
                  <c:v>71.83</c:v>
                </c:pt>
                <c:pt idx="7">
                  <c:v>67.62</c:v>
                </c:pt>
                <c:pt idx="8">
                  <c:v>79.28</c:v>
                </c:pt>
                <c:pt idx="9">
                  <c:v>72.16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EE0-4EC5-870C-53A262E8A8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68352336"/>
        <c:axId val="1968351504"/>
      </c:lineChart>
      <c:catAx>
        <c:axId val="1968352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68351504"/>
        <c:crosses val="autoZero"/>
        <c:auto val="1"/>
        <c:lblAlgn val="ctr"/>
        <c:lblOffset val="100"/>
        <c:noMultiLvlLbl val="0"/>
      </c:catAx>
      <c:valAx>
        <c:axId val="1968351504"/>
        <c:scaling>
          <c:orientation val="minMax"/>
          <c:max val="90"/>
          <c:min val="6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68352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Sheet1!$H$18</c:f>
              <c:strCache>
                <c:ptCount val="1"/>
                <c:pt idx="0">
                  <c:v>True Low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rgbClr val="FFC000"/>
                </a:solidFill>
              </a:ln>
              <a:effectLst/>
            </c:spPr>
          </c:marker>
          <c:cat>
            <c:strRef>
              <c:f>Sheet1!$G$19:$G$33</c:f>
              <c:strCache>
                <c:ptCount val="15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  <c:pt idx="10">
                  <c:v>G11</c:v>
                </c:pt>
                <c:pt idx="11">
                  <c:v>G12</c:v>
                </c:pt>
                <c:pt idx="12">
                  <c:v>G13</c:v>
                </c:pt>
                <c:pt idx="13">
                  <c:v>G14</c:v>
                </c:pt>
                <c:pt idx="14">
                  <c:v>G15</c:v>
                </c:pt>
              </c:strCache>
            </c:strRef>
          </c:cat>
          <c:val>
            <c:numRef>
              <c:f>Sheet1!$H$19:$H$33</c:f>
              <c:numCache>
                <c:formatCode>General</c:formatCode>
                <c:ptCount val="15"/>
                <c:pt idx="0">
                  <c:v>75.91</c:v>
                </c:pt>
                <c:pt idx="1">
                  <c:v>70.88</c:v>
                </c:pt>
                <c:pt idx="2">
                  <c:v>68.09</c:v>
                </c:pt>
                <c:pt idx="3">
                  <c:v>79.88</c:v>
                </c:pt>
                <c:pt idx="4">
                  <c:v>75.92</c:v>
                </c:pt>
                <c:pt idx="5">
                  <c:v>72.709999999999994</c:v>
                </c:pt>
                <c:pt idx="6">
                  <c:v>82.48</c:v>
                </c:pt>
                <c:pt idx="7">
                  <c:v>70.87</c:v>
                </c:pt>
                <c:pt idx="8">
                  <c:v>74.16</c:v>
                </c:pt>
                <c:pt idx="9">
                  <c:v>81.96</c:v>
                </c:pt>
                <c:pt idx="10">
                  <c:v>78.03</c:v>
                </c:pt>
                <c:pt idx="11">
                  <c:v>81.290000000000006</c:v>
                </c:pt>
                <c:pt idx="12">
                  <c:v>75.86</c:v>
                </c:pt>
                <c:pt idx="13">
                  <c:v>84.11</c:v>
                </c:pt>
                <c:pt idx="14">
                  <c:v>76.59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673-4620-AAB9-B690BE174CA0}"/>
            </c:ext>
          </c:extLst>
        </c:ser>
        <c:ser>
          <c:idx val="1"/>
          <c:order val="1"/>
          <c:tx>
            <c:strRef>
              <c:f>Sheet1!$I$18</c:f>
              <c:strCache>
                <c:ptCount val="1"/>
                <c:pt idx="0">
                  <c:v>False Low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rgbClr val="FF0000"/>
                </a:solidFill>
              </a:ln>
              <a:effectLst/>
            </c:spPr>
          </c:marker>
          <c:cat>
            <c:strRef>
              <c:f>Sheet1!$G$19:$G$33</c:f>
              <c:strCache>
                <c:ptCount val="15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  <c:pt idx="10">
                  <c:v>G11</c:v>
                </c:pt>
                <c:pt idx="11">
                  <c:v>G12</c:v>
                </c:pt>
                <c:pt idx="12">
                  <c:v>G13</c:v>
                </c:pt>
                <c:pt idx="13">
                  <c:v>G14</c:v>
                </c:pt>
                <c:pt idx="14">
                  <c:v>G15</c:v>
                </c:pt>
              </c:strCache>
            </c:strRef>
          </c:cat>
          <c:val>
            <c:numRef>
              <c:f>Sheet1!$I$19:$I$33</c:f>
              <c:numCache>
                <c:formatCode>General</c:formatCode>
                <c:ptCount val="15"/>
                <c:pt idx="0">
                  <c:v>75.91</c:v>
                </c:pt>
                <c:pt idx="1">
                  <c:v>77.599999999999994</c:v>
                </c:pt>
                <c:pt idx="2">
                  <c:v>67.680000000000007</c:v>
                </c:pt>
                <c:pt idx="3">
                  <c:v>76.06</c:v>
                </c:pt>
                <c:pt idx="4">
                  <c:v>73.97</c:v>
                </c:pt>
                <c:pt idx="5">
                  <c:v>70.42</c:v>
                </c:pt>
                <c:pt idx="6">
                  <c:v>69.349999999999994</c:v>
                </c:pt>
                <c:pt idx="7">
                  <c:v>77.16</c:v>
                </c:pt>
                <c:pt idx="8">
                  <c:v>66.95</c:v>
                </c:pt>
                <c:pt idx="9">
                  <c:v>74.69</c:v>
                </c:pt>
                <c:pt idx="10">
                  <c:v>76.88</c:v>
                </c:pt>
                <c:pt idx="11">
                  <c:v>66</c:v>
                </c:pt>
                <c:pt idx="12">
                  <c:v>72.84</c:v>
                </c:pt>
                <c:pt idx="13">
                  <c:v>74.760000000000005</c:v>
                </c:pt>
                <c:pt idx="14">
                  <c:v>76.040000000000006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673-4620-AAB9-B690BE174CA0}"/>
            </c:ext>
          </c:extLst>
        </c:ser>
        <c:ser>
          <c:idx val="2"/>
          <c:order val="2"/>
          <c:tx>
            <c:strRef>
              <c:f>Sheet1!$J$18</c:f>
              <c:strCache>
                <c:ptCount val="1"/>
                <c:pt idx="0">
                  <c:v>True High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rgbClr val="00B050"/>
                </a:solidFill>
              </a:ln>
              <a:effectLst/>
            </c:spPr>
          </c:marker>
          <c:cat>
            <c:strRef>
              <c:f>Sheet1!$G$19:$G$33</c:f>
              <c:strCache>
                <c:ptCount val="15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  <c:pt idx="10">
                  <c:v>G11</c:v>
                </c:pt>
                <c:pt idx="11">
                  <c:v>G12</c:v>
                </c:pt>
                <c:pt idx="12">
                  <c:v>G13</c:v>
                </c:pt>
                <c:pt idx="13">
                  <c:v>G14</c:v>
                </c:pt>
                <c:pt idx="14">
                  <c:v>G15</c:v>
                </c:pt>
              </c:strCache>
            </c:strRef>
          </c:cat>
          <c:val>
            <c:numRef>
              <c:f>Sheet1!$J$19:$J$33</c:f>
              <c:numCache>
                <c:formatCode>General</c:formatCode>
                <c:ptCount val="15"/>
                <c:pt idx="0">
                  <c:v>75.91</c:v>
                </c:pt>
                <c:pt idx="1">
                  <c:v>73.41</c:v>
                </c:pt>
                <c:pt idx="2">
                  <c:v>72.180000000000007</c:v>
                </c:pt>
                <c:pt idx="3">
                  <c:v>75.650000000000006</c:v>
                </c:pt>
                <c:pt idx="4">
                  <c:v>79.78</c:v>
                </c:pt>
                <c:pt idx="5">
                  <c:v>76.64</c:v>
                </c:pt>
                <c:pt idx="6">
                  <c:v>81.14</c:v>
                </c:pt>
                <c:pt idx="7">
                  <c:v>70.400000000000006</c:v>
                </c:pt>
                <c:pt idx="8">
                  <c:v>74.19</c:v>
                </c:pt>
                <c:pt idx="9">
                  <c:v>80.8</c:v>
                </c:pt>
                <c:pt idx="10">
                  <c:v>78.47</c:v>
                </c:pt>
                <c:pt idx="11">
                  <c:v>58</c:v>
                </c:pt>
                <c:pt idx="12">
                  <c:v>81.48</c:v>
                </c:pt>
                <c:pt idx="13">
                  <c:v>70.17</c:v>
                </c:pt>
                <c:pt idx="14">
                  <c:v>80.680000000000007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673-4620-AAB9-B690BE174CA0}"/>
            </c:ext>
          </c:extLst>
        </c:ser>
        <c:ser>
          <c:idx val="3"/>
          <c:order val="3"/>
          <c:tx>
            <c:strRef>
              <c:f>Sheet1!$K$18</c:f>
              <c:strCache>
                <c:ptCount val="1"/>
                <c:pt idx="0">
                  <c:v>False High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rgbClr val="0070C0"/>
                </a:solidFill>
              </a:ln>
              <a:effectLst/>
            </c:spPr>
          </c:marker>
          <c:cat>
            <c:strRef>
              <c:f>Sheet1!$G$19:$G$33</c:f>
              <c:strCache>
                <c:ptCount val="15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  <c:pt idx="10">
                  <c:v>G11</c:v>
                </c:pt>
                <c:pt idx="11">
                  <c:v>G12</c:v>
                </c:pt>
                <c:pt idx="12">
                  <c:v>G13</c:v>
                </c:pt>
                <c:pt idx="13">
                  <c:v>G14</c:v>
                </c:pt>
                <c:pt idx="14">
                  <c:v>G15</c:v>
                </c:pt>
              </c:strCache>
            </c:strRef>
          </c:cat>
          <c:val>
            <c:numRef>
              <c:f>Sheet1!$K$19:$K$33</c:f>
              <c:numCache>
                <c:formatCode>General</c:formatCode>
                <c:ptCount val="15"/>
                <c:pt idx="0">
                  <c:v>75.91</c:v>
                </c:pt>
                <c:pt idx="1">
                  <c:v>74.400000000000006</c:v>
                </c:pt>
                <c:pt idx="2">
                  <c:v>72.19</c:v>
                </c:pt>
                <c:pt idx="3">
                  <c:v>78.66</c:v>
                </c:pt>
                <c:pt idx="4">
                  <c:v>74.56</c:v>
                </c:pt>
                <c:pt idx="5">
                  <c:v>74.23</c:v>
                </c:pt>
                <c:pt idx="6">
                  <c:v>67.75</c:v>
                </c:pt>
                <c:pt idx="7">
                  <c:v>70.400000000000006</c:v>
                </c:pt>
                <c:pt idx="8">
                  <c:v>69.099999999999994</c:v>
                </c:pt>
                <c:pt idx="9">
                  <c:v>66.28</c:v>
                </c:pt>
                <c:pt idx="10">
                  <c:v>80.88</c:v>
                </c:pt>
                <c:pt idx="11">
                  <c:v>58.18</c:v>
                </c:pt>
                <c:pt idx="12">
                  <c:v>73.27</c:v>
                </c:pt>
                <c:pt idx="13">
                  <c:v>70.55</c:v>
                </c:pt>
                <c:pt idx="14">
                  <c:v>65.92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673-4620-AAB9-B690BE174CA0}"/>
            </c:ext>
          </c:extLst>
        </c:ser>
        <c:ser>
          <c:idx val="4"/>
          <c:order val="4"/>
          <c:tx>
            <c:strRef>
              <c:f>Sheet1!$L$18</c:f>
              <c:strCache>
                <c:ptCount val="1"/>
                <c:pt idx="0">
                  <c:v>RS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tx1"/>
                </a:solidFill>
                <a:prstDash val="dash"/>
              </a:ln>
              <a:effectLst/>
            </c:spPr>
          </c:marker>
          <c:cat>
            <c:strRef>
              <c:f>Sheet1!$G$19:$G$33</c:f>
              <c:strCache>
                <c:ptCount val="15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  <c:pt idx="10">
                  <c:v>G11</c:v>
                </c:pt>
                <c:pt idx="11">
                  <c:v>G12</c:v>
                </c:pt>
                <c:pt idx="12">
                  <c:v>G13</c:v>
                </c:pt>
                <c:pt idx="13">
                  <c:v>G14</c:v>
                </c:pt>
                <c:pt idx="14">
                  <c:v>G15</c:v>
                </c:pt>
              </c:strCache>
            </c:strRef>
          </c:cat>
          <c:val>
            <c:numRef>
              <c:f>Sheet1!$L$19:$L$33</c:f>
              <c:numCache>
                <c:formatCode>General</c:formatCode>
                <c:ptCount val="15"/>
                <c:pt idx="0">
                  <c:v>75.91</c:v>
                </c:pt>
                <c:pt idx="1">
                  <c:v>71.5</c:v>
                </c:pt>
                <c:pt idx="2">
                  <c:v>69.02</c:v>
                </c:pt>
                <c:pt idx="3">
                  <c:v>71.56</c:v>
                </c:pt>
                <c:pt idx="4">
                  <c:v>73.75</c:v>
                </c:pt>
                <c:pt idx="5">
                  <c:v>71.44</c:v>
                </c:pt>
                <c:pt idx="6">
                  <c:v>71.83</c:v>
                </c:pt>
                <c:pt idx="7">
                  <c:v>67.62</c:v>
                </c:pt>
                <c:pt idx="8">
                  <c:v>79.28</c:v>
                </c:pt>
                <c:pt idx="9">
                  <c:v>72.16</c:v>
                </c:pt>
                <c:pt idx="10">
                  <c:v>72.42</c:v>
                </c:pt>
                <c:pt idx="11">
                  <c:v>70.010000000000005</c:v>
                </c:pt>
                <c:pt idx="12">
                  <c:v>85.13</c:v>
                </c:pt>
                <c:pt idx="13">
                  <c:v>71.290000000000006</c:v>
                </c:pt>
                <c:pt idx="14">
                  <c:v>75.88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673-4620-AAB9-B690BE174C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68499200"/>
        <c:axId val="1968496288"/>
      </c:lineChart>
      <c:catAx>
        <c:axId val="1968499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68496288"/>
        <c:crosses val="autoZero"/>
        <c:auto val="1"/>
        <c:lblAlgn val="ctr"/>
        <c:lblOffset val="100"/>
        <c:noMultiLvlLbl val="0"/>
      </c:catAx>
      <c:valAx>
        <c:axId val="1968496288"/>
        <c:scaling>
          <c:orientation val="minMax"/>
          <c:min val="6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684992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Sheet1!$H$37</c:f>
              <c:strCache>
                <c:ptCount val="1"/>
                <c:pt idx="0">
                  <c:v>True Low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Sheet1!$G$38:$G$52</c:f>
              <c:strCache>
                <c:ptCount val="15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  <c:pt idx="10">
                  <c:v>G11</c:v>
                </c:pt>
                <c:pt idx="11">
                  <c:v>G12</c:v>
                </c:pt>
                <c:pt idx="12">
                  <c:v>G13</c:v>
                </c:pt>
                <c:pt idx="13">
                  <c:v>G14</c:v>
                </c:pt>
                <c:pt idx="14">
                  <c:v>G15</c:v>
                </c:pt>
              </c:strCache>
            </c:strRef>
          </c:cat>
          <c:val>
            <c:numRef>
              <c:f>Sheet1!$H$38:$H$52</c:f>
              <c:numCache>
                <c:formatCode>General</c:formatCode>
                <c:ptCount val="15"/>
                <c:pt idx="0">
                  <c:v>72.84</c:v>
                </c:pt>
                <c:pt idx="1">
                  <c:v>67.91</c:v>
                </c:pt>
                <c:pt idx="2">
                  <c:v>73.81</c:v>
                </c:pt>
                <c:pt idx="3">
                  <c:v>77.52</c:v>
                </c:pt>
                <c:pt idx="4">
                  <c:v>80.41</c:v>
                </c:pt>
                <c:pt idx="5">
                  <c:v>66.239999999999995</c:v>
                </c:pt>
                <c:pt idx="6">
                  <c:v>73.92</c:v>
                </c:pt>
                <c:pt idx="7">
                  <c:v>77.44</c:v>
                </c:pt>
                <c:pt idx="8">
                  <c:v>82.59</c:v>
                </c:pt>
                <c:pt idx="9">
                  <c:v>67.19</c:v>
                </c:pt>
                <c:pt idx="10">
                  <c:v>76.510000000000005</c:v>
                </c:pt>
                <c:pt idx="11">
                  <c:v>80.8</c:v>
                </c:pt>
                <c:pt idx="12">
                  <c:v>84.3</c:v>
                </c:pt>
                <c:pt idx="13">
                  <c:v>78.319999999999993</c:v>
                </c:pt>
                <c:pt idx="14">
                  <c:v>64.81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78A-4F90-879B-F7CB8760634C}"/>
            </c:ext>
          </c:extLst>
        </c:ser>
        <c:ser>
          <c:idx val="1"/>
          <c:order val="1"/>
          <c:tx>
            <c:strRef>
              <c:f>Sheet1!$I$37</c:f>
              <c:strCache>
                <c:ptCount val="1"/>
                <c:pt idx="0">
                  <c:v>False Low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rgbClr val="FF0000"/>
                </a:solidFill>
              </a:ln>
              <a:effectLst/>
            </c:spPr>
          </c:marker>
          <c:cat>
            <c:strRef>
              <c:f>Sheet1!$G$38:$G$52</c:f>
              <c:strCache>
                <c:ptCount val="15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  <c:pt idx="10">
                  <c:v>G11</c:v>
                </c:pt>
                <c:pt idx="11">
                  <c:v>G12</c:v>
                </c:pt>
                <c:pt idx="12">
                  <c:v>G13</c:v>
                </c:pt>
                <c:pt idx="13">
                  <c:v>G14</c:v>
                </c:pt>
                <c:pt idx="14">
                  <c:v>G15</c:v>
                </c:pt>
              </c:strCache>
            </c:strRef>
          </c:cat>
          <c:val>
            <c:numRef>
              <c:f>Sheet1!$I$38:$I$52</c:f>
              <c:numCache>
                <c:formatCode>General</c:formatCode>
                <c:ptCount val="15"/>
                <c:pt idx="0">
                  <c:v>72.84</c:v>
                </c:pt>
                <c:pt idx="1">
                  <c:v>72.52</c:v>
                </c:pt>
                <c:pt idx="2">
                  <c:v>77.77</c:v>
                </c:pt>
                <c:pt idx="3">
                  <c:v>80.11</c:v>
                </c:pt>
                <c:pt idx="4">
                  <c:v>83.73</c:v>
                </c:pt>
                <c:pt idx="5">
                  <c:v>61.83</c:v>
                </c:pt>
                <c:pt idx="6">
                  <c:v>75.48</c:v>
                </c:pt>
                <c:pt idx="7">
                  <c:v>70.73</c:v>
                </c:pt>
                <c:pt idx="8">
                  <c:v>73.19</c:v>
                </c:pt>
                <c:pt idx="9">
                  <c:v>65.25</c:v>
                </c:pt>
                <c:pt idx="10">
                  <c:v>69.03</c:v>
                </c:pt>
                <c:pt idx="11">
                  <c:v>72.91</c:v>
                </c:pt>
                <c:pt idx="12">
                  <c:v>69.89</c:v>
                </c:pt>
                <c:pt idx="13">
                  <c:v>68.23</c:v>
                </c:pt>
                <c:pt idx="14">
                  <c:v>62.32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78A-4F90-879B-F7CB8760634C}"/>
            </c:ext>
          </c:extLst>
        </c:ser>
        <c:ser>
          <c:idx val="2"/>
          <c:order val="2"/>
          <c:tx>
            <c:strRef>
              <c:f>Sheet1!$J$37</c:f>
              <c:strCache>
                <c:ptCount val="1"/>
                <c:pt idx="0">
                  <c:v>True High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rgbClr val="00B050"/>
                </a:solidFill>
              </a:ln>
              <a:effectLst/>
            </c:spPr>
          </c:marker>
          <c:cat>
            <c:strRef>
              <c:f>Sheet1!$G$38:$G$52</c:f>
              <c:strCache>
                <c:ptCount val="15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  <c:pt idx="10">
                  <c:v>G11</c:v>
                </c:pt>
                <c:pt idx="11">
                  <c:v>G12</c:v>
                </c:pt>
                <c:pt idx="12">
                  <c:v>G13</c:v>
                </c:pt>
                <c:pt idx="13">
                  <c:v>G14</c:v>
                </c:pt>
                <c:pt idx="14">
                  <c:v>G15</c:v>
                </c:pt>
              </c:strCache>
            </c:strRef>
          </c:cat>
          <c:val>
            <c:numRef>
              <c:f>Sheet1!$J$38:$J$52</c:f>
              <c:numCache>
                <c:formatCode>General</c:formatCode>
                <c:ptCount val="15"/>
                <c:pt idx="0">
                  <c:v>72.84</c:v>
                </c:pt>
                <c:pt idx="1">
                  <c:v>74.33</c:v>
                </c:pt>
                <c:pt idx="2">
                  <c:v>75.25</c:v>
                </c:pt>
                <c:pt idx="3">
                  <c:v>70.81</c:v>
                </c:pt>
                <c:pt idx="4">
                  <c:v>76.55</c:v>
                </c:pt>
                <c:pt idx="5">
                  <c:v>67.89</c:v>
                </c:pt>
                <c:pt idx="6">
                  <c:v>73.64</c:v>
                </c:pt>
                <c:pt idx="7">
                  <c:v>79.33</c:v>
                </c:pt>
                <c:pt idx="8">
                  <c:v>78.83</c:v>
                </c:pt>
                <c:pt idx="9">
                  <c:v>69.459999999999994</c:v>
                </c:pt>
                <c:pt idx="10">
                  <c:v>77.09</c:v>
                </c:pt>
                <c:pt idx="11">
                  <c:v>77.22</c:v>
                </c:pt>
                <c:pt idx="12">
                  <c:v>80.39</c:v>
                </c:pt>
                <c:pt idx="13">
                  <c:v>78.47</c:v>
                </c:pt>
                <c:pt idx="14">
                  <c:v>80.040000000000006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78A-4F90-879B-F7CB8760634C}"/>
            </c:ext>
          </c:extLst>
        </c:ser>
        <c:ser>
          <c:idx val="3"/>
          <c:order val="3"/>
          <c:tx>
            <c:strRef>
              <c:f>Sheet1!$K$37</c:f>
              <c:strCache>
                <c:ptCount val="1"/>
                <c:pt idx="0">
                  <c:v>False High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rgbClr val="0070C0"/>
                </a:solidFill>
              </a:ln>
              <a:effectLst/>
            </c:spPr>
          </c:marker>
          <c:cat>
            <c:strRef>
              <c:f>Sheet1!$G$38:$G$52</c:f>
              <c:strCache>
                <c:ptCount val="15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  <c:pt idx="10">
                  <c:v>G11</c:v>
                </c:pt>
                <c:pt idx="11">
                  <c:v>G12</c:v>
                </c:pt>
                <c:pt idx="12">
                  <c:v>G13</c:v>
                </c:pt>
                <c:pt idx="13">
                  <c:v>G14</c:v>
                </c:pt>
                <c:pt idx="14">
                  <c:v>G15</c:v>
                </c:pt>
              </c:strCache>
            </c:strRef>
          </c:cat>
          <c:val>
            <c:numRef>
              <c:f>Sheet1!$K$38:$K$52</c:f>
              <c:numCache>
                <c:formatCode>General</c:formatCode>
                <c:ptCount val="15"/>
                <c:pt idx="0">
                  <c:v>72.84</c:v>
                </c:pt>
                <c:pt idx="1">
                  <c:v>73.69</c:v>
                </c:pt>
                <c:pt idx="2">
                  <c:v>76.66</c:v>
                </c:pt>
                <c:pt idx="3">
                  <c:v>71.03</c:v>
                </c:pt>
                <c:pt idx="4">
                  <c:v>74.86</c:v>
                </c:pt>
                <c:pt idx="5">
                  <c:v>69.41</c:v>
                </c:pt>
                <c:pt idx="6">
                  <c:v>74.42</c:v>
                </c:pt>
                <c:pt idx="7">
                  <c:v>68.03</c:v>
                </c:pt>
                <c:pt idx="8">
                  <c:v>65.260000000000005</c:v>
                </c:pt>
                <c:pt idx="9">
                  <c:v>70.09</c:v>
                </c:pt>
                <c:pt idx="10">
                  <c:v>68.55</c:v>
                </c:pt>
                <c:pt idx="11">
                  <c:v>64.3</c:v>
                </c:pt>
                <c:pt idx="12">
                  <c:v>69.680000000000007</c:v>
                </c:pt>
                <c:pt idx="13">
                  <c:v>73.61</c:v>
                </c:pt>
                <c:pt idx="14">
                  <c:v>55.09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78A-4F90-879B-F7CB8760634C}"/>
            </c:ext>
          </c:extLst>
        </c:ser>
        <c:ser>
          <c:idx val="4"/>
          <c:order val="4"/>
          <c:tx>
            <c:strRef>
              <c:f>Sheet1!$L$37</c:f>
              <c:strCache>
                <c:ptCount val="1"/>
                <c:pt idx="0">
                  <c:v>RS</c:v>
                </c:pt>
              </c:strCache>
            </c:strRef>
          </c:tx>
          <c:spPr>
            <a:ln w="28575" cap="rnd">
              <a:solidFill>
                <a:sysClr val="windowText" lastClr="000000"/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ysClr val="windowText" lastClr="000000"/>
                </a:solidFill>
                <a:prstDash val="dash"/>
              </a:ln>
              <a:effectLst/>
            </c:spPr>
          </c:marker>
          <c:cat>
            <c:strRef>
              <c:f>Sheet1!$G$38:$G$52</c:f>
              <c:strCache>
                <c:ptCount val="15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  <c:pt idx="10">
                  <c:v>G11</c:v>
                </c:pt>
                <c:pt idx="11">
                  <c:v>G12</c:v>
                </c:pt>
                <c:pt idx="12">
                  <c:v>G13</c:v>
                </c:pt>
                <c:pt idx="13">
                  <c:v>G14</c:v>
                </c:pt>
                <c:pt idx="14">
                  <c:v>G15</c:v>
                </c:pt>
              </c:strCache>
            </c:strRef>
          </c:cat>
          <c:val>
            <c:numRef>
              <c:f>Sheet1!$L$38:$L$52</c:f>
              <c:numCache>
                <c:formatCode>General</c:formatCode>
                <c:ptCount val="15"/>
                <c:pt idx="0">
                  <c:v>72.84</c:v>
                </c:pt>
                <c:pt idx="1">
                  <c:v>77.23</c:v>
                </c:pt>
                <c:pt idx="2">
                  <c:v>74.849999999999994</c:v>
                </c:pt>
                <c:pt idx="3">
                  <c:v>72.489999999999995</c:v>
                </c:pt>
                <c:pt idx="4">
                  <c:v>76.27</c:v>
                </c:pt>
                <c:pt idx="5">
                  <c:v>69.94</c:v>
                </c:pt>
                <c:pt idx="6">
                  <c:v>79.010000000000005</c:v>
                </c:pt>
                <c:pt idx="7">
                  <c:v>73.989999999999995</c:v>
                </c:pt>
                <c:pt idx="8">
                  <c:v>74.569999999999993</c:v>
                </c:pt>
                <c:pt idx="9">
                  <c:v>62.51</c:v>
                </c:pt>
                <c:pt idx="10">
                  <c:v>70.510000000000005</c:v>
                </c:pt>
                <c:pt idx="11">
                  <c:v>78.19</c:v>
                </c:pt>
                <c:pt idx="12">
                  <c:v>82.2</c:v>
                </c:pt>
                <c:pt idx="13">
                  <c:v>75.099999999999994</c:v>
                </c:pt>
                <c:pt idx="14">
                  <c:v>76.650000000000006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78A-4F90-879B-F7CB876063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68509600"/>
        <c:axId val="1968499616"/>
      </c:lineChart>
      <c:catAx>
        <c:axId val="1968509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68499616"/>
        <c:crosses val="autoZero"/>
        <c:auto val="1"/>
        <c:lblAlgn val="ctr"/>
        <c:lblOffset val="100"/>
        <c:noMultiLvlLbl val="0"/>
      </c:catAx>
      <c:valAx>
        <c:axId val="1968499616"/>
        <c:scaling>
          <c:orientation val="minMax"/>
          <c:min val="5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68509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Sheet1!$D$8</c:f>
              <c:strCache>
                <c:ptCount val="1"/>
                <c:pt idx="0">
                  <c:v>0.5-0.7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cat>
            <c:strRef>
              <c:f>Sheet1!$C$9:$C$14</c:f>
              <c:strCache>
                <c:ptCount val="6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</c:strCache>
            </c:strRef>
          </c:cat>
          <c:val>
            <c:numRef>
              <c:f>Sheet1!$D$9:$D$14</c:f>
              <c:numCache>
                <c:formatCode>General</c:formatCode>
                <c:ptCount val="6"/>
                <c:pt idx="0">
                  <c:v>0.88</c:v>
                </c:pt>
                <c:pt idx="1">
                  <c:v>0.89</c:v>
                </c:pt>
                <c:pt idx="2">
                  <c:v>0.9</c:v>
                </c:pt>
                <c:pt idx="3">
                  <c:v>0.91</c:v>
                </c:pt>
                <c:pt idx="4">
                  <c:v>0.93</c:v>
                </c:pt>
                <c:pt idx="5">
                  <c:v>0.92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D96-4DD4-BAD1-1F43B17500A0}"/>
            </c:ext>
          </c:extLst>
        </c:ser>
        <c:ser>
          <c:idx val="1"/>
          <c:order val="1"/>
          <c:tx>
            <c:strRef>
              <c:f>Sheet1!$E$8</c:f>
              <c:strCache>
                <c:ptCount val="1"/>
                <c:pt idx="0">
                  <c:v>0.7-0.9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cat>
            <c:strRef>
              <c:f>Sheet1!$C$9:$C$14</c:f>
              <c:strCache>
                <c:ptCount val="6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</c:strCache>
            </c:strRef>
          </c:cat>
          <c:val>
            <c:numRef>
              <c:f>Sheet1!$E$9:$E$14</c:f>
              <c:numCache>
                <c:formatCode>General</c:formatCode>
                <c:ptCount val="6"/>
                <c:pt idx="0">
                  <c:v>0.88</c:v>
                </c:pt>
                <c:pt idx="1">
                  <c:v>0.86</c:v>
                </c:pt>
                <c:pt idx="2">
                  <c:v>0.9</c:v>
                </c:pt>
                <c:pt idx="3">
                  <c:v>0.87</c:v>
                </c:pt>
                <c:pt idx="4">
                  <c:v>0.9</c:v>
                </c:pt>
                <c:pt idx="5">
                  <c:v>0.87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D96-4DD4-BAD1-1F43B17500A0}"/>
            </c:ext>
          </c:extLst>
        </c:ser>
        <c:ser>
          <c:idx val="2"/>
          <c:order val="2"/>
          <c:tx>
            <c:strRef>
              <c:f>Sheet1!$F$8</c:f>
              <c:strCache>
                <c:ptCount val="1"/>
                <c:pt idx="0">
                  <c:v>0.9-1.0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cat>
            <c:strRef>
              <c:f>Sheet1!$C$9:$C$14</c:f>
              <c:strCache>
                <c:ptCount val="6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</c:strCache>
            </c:strRef>
          </c:cat>
          <c:val>
            <c:numRef>
              <c:f>Sheet1!$F$9:$F$14</c:f>
              <c:numCache>
                <c:formatCode>General</c:formatCode>
                <c:ptCount val="6"/>
                <c:pt idx="0">
                  <c:v>0.88</c:v>
                </c:pt>
                <c:pt idx="1">
                  <c:v>0.83</c:v>
                </c:pt>
                <c:pt idx="2">
                  <c:v>0.89</c:v>
                </c:pt>
                <c:pt idx="3">
                  <c:v>0.83</c:v>
                </c:pt>
                <c:pt idx="4">
                  <c:v>0.85</c:v>
                </c:pt>
                <c:pt idx="5">
                  <c:v>0.86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D96-4DD4-BAD1-1F43B17500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82189903"/>
        <c:axId val="1582189071"/>
      </c:lineChart>
      <c:catAx>
        <c:axId val="15821899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82189071"/>
        <c:crosses val="autoZero"/>
        <c:auto val="1"/>
        <c:lblAlgn val="ctr"/>
        <c:lblOffset val="100"/>
        <c:noMultiLvlLbl val="0"/>
      </c:catAx>
      <c:valAx>
        <c:axId val="1582189071"/>
        <c:scaling>
          <c:orientation val="minMax"/>
          <c:min val="0.82000000000000006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821899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9F4B8-929C-445E-B57F-35D5B622153E}" type="datetimeFigureOut">
              <a:rPr lang="ko-KR" altLang="en-US" smtClean="0"/>
              <a:t>2022-07-06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CD2DF-2B55-4632-A6F1-AAF9AB27DC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032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600" b="1" u="sng" dirty="0" smtClean="0"/>
              <a:t>1) </a:t>
            </a:r>
            <a:r>
              <a:rPr lang="ko-KR" altLang="en-US" sz="1600" b="1" u="sng" dirty="0" smtClean="0"/>
              <a:t>스코어 영향 분석 </a:t>
            </a:r>
            <a:r>
              <a:rPr lang="en-US" altLang="ko-KR" sz="1600" b="1" u="sng" dirty="0" smtClean="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모델의 </a:t>
            </a:r>
            <a:r>
              <a:rPr lang="en-US" altLang="ko-KR" sz="1600" dirty="0" smtClean="0"/>
              <a:t>confidence </a:t>
            </a:r>
            <a:r>
              <a:rPr lang="ko-KR" altLang="en-US" sz="1600" dirty="0" smtClean="0"/>
              <a:t>값에 따른 </a:t>
            </a:r>
            <a:r>
              <a:rPr lang="ko-KR" altLang="en-US" sz="1600" b="1" u="sng" dirty="0" smtClean="0"/>
              <a:t>샘플의 학습 효과 </a:t>
            </a:r>
            <a:r>
              <a:rPr lang="ko-KR" altLang="en-US" sz="1600" dirty="0" smtClean="0"/>
              <a:t> 분석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스코어에 대한 학습 시 모델의 변화 형태 관찰</a:t>
            </a:r>
            <a:endParaRPr lang="en-US" altLang="ko-KR" sz="1600" dirty="0" smtClean="0"/>
          </a:p>
          <a:p>
            <a:pPr marL="457200"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600" dirty="0" smtClean="0"/>
              <a:t>데이터를 </a:t>
            </a:r>
            <a:r>
              <a:rPr lang="ko-KR" altLang="en-US" sz="1600" dirty="0" err="1" smtClean="0"/>
              <a:t>엔개의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pool</a:t>
            </a:r>
            <a:r>
              <a:rPr lang="ko-KR" altLang="en-US" sz="1600" dirty="0" smtClean="0"/>
              <a:t>로 분할 하고 이를 각 세대로 불리는 모델에 </a:t>
            </a:r>
            <a:r>
              <a:rPr lang="ko-KR" altLang="en-US" sz="1600" dirty="0" err="1" smtClean="0"/>
              <a:t>학습시킨디ㅏ</a:t>
            </a:r>
            <a:endParaRPr lang="en-US" altLang="ko-KR" sz="1600" dirty="0" smtClean="0"/>
          </a:p>
          <a:p>
            <a:pPr marL="457200"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600" dirty="0" smtClean="0"/>
              <a:t>각 세대 </a:t>
            </a:r>
            <a:r>
              <a:rPr lang="en-US" altLang="ko-KR" sz="1600" dirty="0" smtClean="0"/>
              <a:t>G </a:t>
            </a:r>
            <a:r>
              <a:rPr lang="ko-KR" altLang="en-US" sz="1600" dirty="0" smtClean="0"/>
              <a:t>모델은 이전 세대가 학습했던 모든 데이터와 </a:t>
            </a:r>
            <a:r>
              <a:rPr lang="en-US" altLang="ko-KR" sz="1600" dirty="0" err="1" smtClean="0"/>
              <a:t>pn</a:t>
            </a:r>
            <a:r>
              <a:rPr lang="ko-KR" altLang="en-US" sz="1600" dirty="0" smtClean="0"/>
              <a:t>에서 </a:t>
            </a:r>
            <a:r>
              <a:rPr lang="ko-KR" altLang="en-US" sz="1600" dirty="0" err="1" smtClean="0"/>
              <a:t>샘플림된</a:t>
            </a:r>
            <a:r>
              <a:rPr lang="ko-KR" altLang="en-US" sz="1600" dirty="0" smtClean="0"/>
              <a:t> 데이터를 학습한다</a:t>
            </a:r>
            <a:endParaRPr lang="en-US" altLang="ko-KR" sz="1600" dirty="0" smtClean="0"/>
          </a:p>
          <a:p>
            <a:pPr marL="457200"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600" dirty="0" smtClean="0"/>
              <a:t>테스트 데이터는 별도로 수집한 데이터로 고정하며 이에 대해서 각 </a:t>
            </a:r>
            <a:r>
              <a:rPr lang="en-US" altLang="ko-KR" sz="1600" dirty="0" smtClean="0"/>
              <a:t>G </a:t>
            </a:r>
            <a:r>
              <a:rPr lang="ko-KR" altLang="en-US" sz="1600" dirty="0" smtClean="0"/>
              <a:t>모델들이 생성하는 결과값을 확인하여 변화를 </a:t>
            </a:r>
            <a:r>
              <a:rPr lang="ko-KR" altLang="en-US" sz="1600" dirty="0" err="1" smtClean="0"/>
              <a:t>확인할수</a:t>
            </a:r>
            <a:r>
              <a:rPr lang="ko-KR" altLang="en-US" sz="1600" dirty="0" smtClean="0"/>
              <a:t> 있게 한다</a:t>
            </a:r>
            <a:endParaRPr lang="en-US" altLang="ko-KR" sz="1600" dirty="0" smtClean="0"/>
          </a:p>
          <a:p>
            <a:pPr marL="457200"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600" dirty="0" smtClean="0"/>
              <a:t>또한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각 범위 </a:t>
            </a:r>
            <a:r>
              <a:rPr lang="ko-KR" altLang="en-US" sz="1600" dirty="0" err="1" smtClean="0"/>
              <a:t>스플릭을</a:t>
            </a:r>
            <a:r>
              <a:rPr lang="ko-KR" altLang="en-US" sz="1600" dirty="0" smtClean="0"/>
              <a:t> 통해서 동일하게 수행하여 각 </a:t>
            </a:r>
            <a:r>
              <a:rPr lang="ko-KR" altLang="en-US" sz="1600" dirty="0" err="1" smtClean="0"/>
              <a:t>범위별</a:t>
            </a:r>
            <a:r>
              <a:rPr lang="ko-KR" altLang="en-US" sz="1600" dirty="0" smtClean="0"/>
              <a:t> 모델 성능의 변화를 </a:t>
            </a:r>
            <a:r>
              <a:rPr lang="ko-KR" altLang="en-US" sz="1600" dirty="0" err="1" smtClean="0"/>
              <a:t>관찰할수</a:t>
            </a:r>
            <a:r>
              <a:rPr lang="ko-KR" altLang="en-US" sz="1600" dirty="0" smtClean="0"/>
              <a:t> 있다</a:t>
            </a:r>
            <a:r>
              <a:rPr lang="en-US" altLang="ko-KR" sz="1600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964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516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838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-KR" sz="1600" b="1" u="sng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504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6453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98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459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540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42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763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275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WSI</a:t>
            </a:r>
            <a:r>
              <a:rPr lang="ko-KR" altLang="en-US" dirty="0"/>
              <a:t>의 경우 두가지 실험을 계획하고 진행중임</a:t>
            </a:r>
            <a:endParaRPr lang="en-US" altLang="ko-KR" dirty="0"/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1600" b="1" u="sng" dirty="0"/>
              <a:t>1) </a:t>
            </a:r>
            <a:r>
              <a:rPr lang="ko-KR" altLang="en-US" sz="1600" b="1" u="sng" dirty="0"/>
              <a:t>스코어 영향 분석 </a:t>
            </a:r>
            <a:r>
              <a:rPr lang="en-US" altLang="ko-KR" sz="1600" b="1" u="sng" dirty="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모델의 </a:t>
            </a:r>
            <a:r>
              <a:rPr lang="en-US" altLang="ko-KR" sz="1600" dirty="0"/>
              <a:t>confidence </a:t>
            </a:r>
            <a:r>
              <a:rPr lang="ko-KR" altLang="en-US" sz="1600" dirty="0"/>
              <a:t>값에 따른 </a:t>
            </a:r>
            <a:r>
              <a:rPr lang="ko-KR" altLang="en-US" sz="1600" b="1" u="sng" dirty="0"/>
              <a:t>샘플의 학습 효과 </a:t>
            </a:r>
            <a:r>
              <a:rPr lang="ko-KR" altLang="en-US" sz="1600" dirty="0"/>
              <a:t> 분석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스코어에 대한 학습 시 모델의 변화 형태 관찰 </a:t>
            </a:r>
          </a:p>
          <a:p>
            <a:pPr>
              <a:lnSpc>
                <a:spcPct val="150000"/>
              </a:lnSpc>
            </a:pPr>
            <a:r>
              <a:rPr lang="en-US" altLang="ko-KR" sz="1600" b="1" u="sng" dirty="0"/>
              <a:t>2) </a:t>
            </a:r>
            <a:r>
              <a:rPr lang="ko-KR" altLang="en-US" sz="1600" b="1" u="sng" dirty="0"/>
              <a:t>업데이트 전략 분석 </a:t>
            </a:r>
            <a:r>
              <a:rPr lang="en-US" altLang="ko-KR" sz="1600" b="1" u="sng" dirty="0"/>
              <a:t>: </a:t>
            </a:r>
            <a:r>
              <a:rPr lang="ko-KR" altLang="en-US" sz="1600" b="1" u="sng" dirty="0"/>
              <a:t>예측 차이</a:t>
            </a:r>
            <a:endParaRPr lang="en-US" altLang="ko-KR" sz="1600" b="1" u="sng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‘</a:t>
            </a:r>
            <a:r>
              <a:rPr lang="ko-KR" altLang="en-US" sz="1600" dirty="0"/>
              <a:t>모델</a:t>
            </a:r>
            <a:r>
              <a:rPr lang="en-US" altLang="ko-KR" sz="1600" dirty="0"/>
              <a:t>-</a:t>
            </a:r>
            <a:r>
              <a:rPr lang="ko-KR" altLang="en-US" sz="1600" dirty="0"/>
              <a:t>전문가 예측</a:t>
            </a:r>
            <a:r>
              <a:rPr lang="en-US" altLang="ko-KR" sz="1600" dirty="0"/>
              <a:t>’</a:t>
            </a:r>
            <a:r>
              <a:rPr lang="ko-KR" altLang="en-US" sz="1600" dirty="0"/>
              <a:t> 차이에 따른 </a:t>
            </a:r>
            <a:r>
              <a:rPr lang="ko-KR" altLang="en-US" sz="1600" b="1" u="sng" dirty="0"/>
              <a:t>샘플의 학습 효과 </a:t>
            </a:r>
            <a:r>
              <a:rPr lang="ko-KR" altLang="en-US" sz="1600" dirty="0"/>
              <a:t>영향 분석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각 사례에 대한 학습 시 모델의 변화 형태 관찰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001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칼리브</a:t>
            </a:r>
            <a:r>
              <a:rPr lang="ko-KR" altLang="en-US" dirty="0"/>
              <a:t> </a:t>
            </a:r>
            <a:r>
              <a:rPr lang="ko-KR" altLang="en-US" dirty="0" err="1"/>
              <a:t>레이션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라벨 </a:t>
            </a:r>
            <a:r>
              <a:rPr lang="ko-KR" altLang="en-US" dirty="0" err="1"/>
              <a:t>스무딩을</a:t>
            </a:r>
            <a:r>
              <a:rPr lang="ko-KR" altLang="en-US" dirty="0"/>
              <a:t> 적용</a:t>
            </a:r>
            <a:r>
              <a:rPr lang="en-US" altLang="ko-KR" dirty="0"/>
              <a:t>)</a:t>
            </a:r>
            <a:r>
              <a:rPr lang="ko-KR" altLang="en-US" dirty="0"/>
              <a:t>적용된 모델과 </a:t>
            </a:r>
            <a:r>
              <a:rPr lang="en-US" altLang="ko-KR" dirty="0"/>
              <a:t>low </a:t>
            </a:r>
            <a:r>
              <a:rPr lang="en-US" altLang="ko-KR" dirty="0" err="1"/>
              <a:t>conf</a:t>
            </a:r>
            <a:r>
              <a:rPr lang="en-US" altLang="ko-KR" dirty="0"/>
              <a:t> </a:t>
            </a:r>
            <a:r>
              <a:rPr lang="ko-KR" altLang="en-US" dirty="0"/>
              <a:t>값을 가지는 </a:t>
            </a:r>
            <a:r>
              <a:rPr lang="en-US" altLang="ko-KR" dirty="0"/>
              <a:t>WSI</a:t>
            </a:r>
            <a:r>
              <a:rPr lang="ko-KR" altLang="en-US" dirty="0"/>
              <a:t>를 우선적으로 </a:t>
            </a:r>
            <a:r>
              <a:rPr lang="ko-KR" altLang="en-US" dirty="0" err="1"/>
              <a:t>샘플링하는</a:t>
            </a:r>
            <a:r>
              <a:rPr lang="ko-KR" altLang="en-US" dirty="0"/>
              <a:t> 것으로 방향을 잡으면 </a:t>
            </a:r>
            <a:r>
              <a:rPr lang="ko-KR" altLang="en-US" dirty="0" err="1"/>
              <a:t>될것</a:t>
            </a:r>
            <a:r>
              <a:rPr lang="en-US" altLang="ko-KR" baseline="0" dirty="0"/>
              <a:t> </a:t>
            </a:r>
            <a:r>
              <a:rPr lang="ko-KR" altLang="en-US" baseline="0" dirty="0"/>
              <a:t>같음</a:t>
            </a:r>
            <a:r>
              <a:rPr lang="en-US" altLang="ko-KR" baseline="0" dirty="0"/>
              <a:t>, </a:t>
            </a:r>
            <a:r>
              <a:rPr lang="ko-KR" altLang="en-US" baseline="0" dirty="0"/>
              <a:t>약간 변경된 실험 </a:t>
            </a:r>
            <a:r>
              <a:rPr lang="en-US" altLang="ko-KR" baseline="0" dirty="0"/>
              <a:t>(</a:t>
            </a:r>
            <a:r>
              <a:rPr lang="ko-KR" altLang="en-US" baseline="0" dirty="0"/>
              <a:t>고정된 개수의 </a:t>
            </a:r>
            <a:r>
              <a:rPr lang="ko-KR" altLang="en-US" baseline="0" dirty="0" err="1"/>
              <a:t>샘플수</a:t>
            </a:r>
            <a:r>
              <a:rPr lang="en-US" altLang="ko-KR" baseline="0" dirty="0"/>
              <a:t>)</a:t>
            </a:r>
            <a:r>
              <a:rPr lang="ko-KR" altLang="en-US" baseline="0" dirty="0"/>
              <a:t>이 </a:t>
            </a:r>
            <a:r>
              <a:rPr lang="ko-KR" altLang="en-US" baseline="0" dirty="0" err="1"/>
              <a:t>필요할것</a:t>
            </a:r>
            <a:r>
              <a:rPr lang="ko-KR" altLang="en-US" baseline="0" dirty="0"/>
              <a:t> 같으며</a:t>
            </a:r>
            <a:endParaRPr lang="en-US" altLang="ko-KR" baseline="0" dirty="0"/>
          </a:p>
          <a:p>
            <a:r>
              <a:rPr lang="ko-KR" altLang="en-US" dirty="0" err="1"/>
              <a:t>예를들어</a:t>
            </a:r>
            <a:r>
              <a:rPr lang="ko-KR" altLang="en-US" dirty="0"/>
              <a:t> </a:t>
            </a:r>
            <a:r>
              <a:rPr lang="en-US" altLang="ko-KR" dirty="0"/>
              <a:t>low </a:t>
            </a:r>
            <a:r>
              <a:rPr lang="en-US" altLang="ko-KR" dirty="0" err="1"/>
              <a:t>conf</a:t>
            </a:r>
            <a:r>
              <a:rPr lang="en-US" altLang="ko-KR" dirty="0"/>
              <a:t> </a:t>
            </a:r>
            <a:r>
              <a:rPr lang="ko-KR" altLang="en-US" dirty="0"/>
              <a:t>값의 적절한 </a:t>
            </a:r>
            <a:r>
              <a:rPr lang="en-US" altLang="ko-KR" dirty="0"/>
              <a:t>threshold </a:t>
            </a:r>
            <a:r>
              <a:rPr lang="ko-KR" altLang="en-US" dirty="0"/>
              <a:t>값을 정의 하는 실험들을 진행해서</a:t>
            </a:r>
            <a:r>
              <a:rPr lang="en-US" altLang="ko-KR" dirty="0"/>
              <a:t>, WSI</a:t>
            </a:r>
            <a:r>
              <a:rPr lang="ko-KR" altLang="en-US" dirty="0"/>
              <a:t>에 대한 샘플링 방법은 정의 </a:t>
            </a:r>
            <a:r>
              <a:rPr lang="ko-KR" altLang="en-US" dirty="0" err="1"/>
              <a:t>할수</a:t>
            </a:r>
            <a:r>
              <a:rPr lang="ko-KR" altLang="en-US" dirty="0"/>
              <a:t> 있을 것으로 보임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034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375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504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2022-07-06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95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2022-07-06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88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2022-07-06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237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2022-07-06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52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2022-07-06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78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2022-07-06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940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2022-07-06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376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2022-07-06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797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2022-07-06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905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2022-07-06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550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2022-07-06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31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CB0CA-D8B6-41F5-80C7-3A89BDD72843}" type="datetimeFigureOut">
              <a:rPr lang="ko-KR" altLang="en-US" smtClean="0"/>
              <a:t>2022-07-06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911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+mj-ea"/>
                <a:ea typeface="+mj-ea"/>
              </a:rPr>
              <a:t>슬라이드 시스템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j-ea"/>
                <a:ea typeface="+mj-ea"/>
              </a:rPr>
              <a:t>Incremental learning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57194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화살표 3"/>
          <p:cNvSpPr/>
          <p:nvPr/>
        </p:nvSpPr>
        <p:spPr>
          <a:xfrm>
            <a:off x="4610550" y="5302537"/>
            <a:ext cx="1576208" cy="445517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>
            <a:off x="299958" y="768989"/>
            <a:ext cx="0" cy="176259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511039" y="4662373"/>
          <a:ext cx="4007123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104">
                  <a:extLst>
                    <a:ext uri="{9D8B030D-6E8A-4147-A177-3AD203B41FA5}">
                      <a16:colId xmlns:a16="http://schemas.microsoft.com/office/drawing/2014/main" val="3488719716"/>
                    </a:ext>
                  </a:extLst>
                </a:gridCol>
                <a:gridCol w="1093862">
                  <a:extLst>
                    <a:ext uri="{9D8B030D-6E8A-4147-A177-3AD203B41FA5}">
                      <a16:colId xmlns:a16="http://schemas.microsoft.com/office/drawing/2014/main" val="4144978571"/>
                    </a:ext>
                  </a:extLst>
                </a:gridCol>
                <a:gridCol w="1805157">
                  <a:extLst>
                    <a:ext uri="{9D8B030D-6E8A-4147-A177-3AD203B41FA5}">
                      <a16:colId xmlns:a16="http://schemas.microsoft.com/office/drawing/2014/main" val="2739250961"/>
                    </a:ext>
                  </a:extLst>
                </a:gridCol>
              </a:tblGrid>
              <a:tr h="258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059436"/>
                  </a:ext>
                </a:extLst>
              </a:tr>
              <a:tr h="258375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슬라이드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FN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high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confidence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543816"/>
                  </a:ext>
                </a:extLst>
              </a:tr>
              <a:tr h="25837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FN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low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confidence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523379"/>
                  </a:ext>
                </a:extLst>
              </a:tr>
              <a:tr h="25837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FP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high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confidence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113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FP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low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confidence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105785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TN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low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confidence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63732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TP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low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confidence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818729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01231" y="3253256"/>
            <a:ext cx="7014764" cy="116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u="sng" dirty="0"/>
              <a:t>2) </a:t>
            </a:r>
            <a:r>
              <a:rPr lang="ko-KR" altLang="en-US" sz="1600" b="1" u="sng" dirty="0"/>
              <a:t>업데이트 전략 분석 </a:t>
            </a:r>
            <a:r>
              <a:rPr lang="en-US" altLang="ko-KR" sz="1600" b="1" u="sng" dirty="0"/>
              <a:t>: </a:t>
            </a:r>
            <a:r>
              <a:rPr lang="ko-KR" altLang="en-US" sz="1600" b="1" u="sng" dirty="0"/>
              <a:t>예측 차이</a:t>
            </a:r>
            <a:endParaRPr lang="en-US" altLang="ko-KR" sz="1600" b="1" u="sng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‘</a:t>
            </a:r>
            <a:r>
              <a:rPr lang="ko-KR" altLang="en-US" sz="1600" dirty="0"/>
              <a:t>모델</a:t>
            </a:r>
            <a:r>
              <a:rPr lang="en-US" altLang="ko-KR" sz="1600" dirty="0"/>
              <a:t>-</a:t>
            </a:r>
            <a:r>
              <a:rPr lang="ko-KR" altLang="en-US" sz="1600" dirty="0"/>
              <a:t>전문가 예측</a:t>
            </a:r>
            <a:r>
              <a:rPr lang="en-US" altLang="ko-KR" sz="1600" dirty="0"/>
              <a:t>’</a:t>
            </a:r>
            <a:r>
              <a:rPr lang="ko-KR" altLang="en-US" sz="1600" dirty="0"/>
              <a:t> 차이에 따른 </a:t>
            </a:r>
            <a:r>
              <a:rPr lang="ko-KR" altLang="en-US" sz="1600" b="1" u="sng" dirty="0"/>
              <a:t>샘플의 학습 효과 </a:t>
            </a:r>
            <a:r>
              <a:rPr lang="ko-KR" altLang="en-US" sz="1600" dirty="0"/>
              <a:t>영향 분석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각 사례에 대한 학습 시 모델의 변화 형태 관찰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18665" y="4923824"/>
            <a:ext cx="864096" cy="985229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6219416" y="4662373"/>
          <a:ext cx="273845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163">
                  <a:extLst>
                    <a:ext uri="{9D8B030D-6E8A-4147-A177-3AD203B41FA5}">
                      <a16:colId xmlns:a16="http://schemas.microsoft.com/office/drawing/2014/main" val="2739250961"/>
                    </a:ext>
                  </a:extLst>
                </a:gridCol>
                <a:gridCol w="1306287">
                  <a:extLst>
                    <a:ext uri="{9D8B030D-6E8A-4147-A177-3AD203B41FA5}">
                      <a16:colId xmlns:a16="http://schemas.microsoft.com/office/drawing/2014/main" val="4088734233"/>
                    </a:ext>
                  </a:extLst>
                </a:gridCol>
              </a:tblGrid>
              <a:tr h="258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영향력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059436"/>
                  </a:ext>
                </a:extLst>
              </a:tr>
              <a:tr h="258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high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confidence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543816"/>
                  </a:ext>
                </a:extLst>
              </a:tr>
              <a:tr h="258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low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confidence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523379"/>
                  </a:ext>
                </a:extLst>
              </a:tr>
              <a:tr h="258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high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confidence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113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low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confidence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1057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low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confidence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6373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low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confidence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818729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11039" y="661043"/>
            <a:ext cx="70147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u="sng" dirty="0"/>
              <a:t>1) </a:t>
            </a:r>
            <a:r>
              <a:rPr lang="ko-KR" altLang="en-US" sz="1600" b="1" u="sng" dirty="0"/>
              <a:t>스코어 영향 분석 </a:t>
            </a:r>
            <a:r>
              <a:rPr lang="en-US" altLang="ko-KR" sz="1600" b="1" u="sng" dirty="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모델의 </a:t>
            </a:r>
            <a:r>
              <a:rPr lang="en-US" altLang="ko-KR" sz="1600" dirty="0"/>
              <a:t>confidence </a:t>
            </a:r>
            <a:r>
              <a:rPr lang="ko-KR" altLang="en-US" sz="1600" dirty="0"/>
              <a:t>값에 따른 </a:t>
            </a:r>
            <a:r>
              <a:rPr lang="ko-KR" altLang="en-US" sz="1600" b="1" u="sng" dirty="0"/>
              <a:t>샘플의 학습 효과 </a:t>
            </a:r>
            <a:r>
              <a:rPr lang="ko-KR" altLang="en-US" sz="1600" dirty="0"/>
              <a:t> 분석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스코어에 대한 학습 시 모델의 변화 형태 관찰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907" y="1930235"/>
            <a:ext cx="3089695" cy="12158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오른쪽 화살표 18"/>
          <p:cNvSpPr/>
          <p:nvPr/>
        </p:nvSpPr>
        <p:spPr>
          <a:xfrm>
            <a:off x="4206553" y="2377424"/>
            <a:ext cx="1576208" cy="445517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14668" y="1998711"/>
            <a:ext cx="864096" cy="985229"/>
          </a:xfrm>
          <a:prstGeom prst="rect">
            <a:avLst/>
          </a:prstGeom>
        </p:spPr>
      </p:pic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6146770" y="1657518"/>
          <a:ext cx="273845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163">
                  <a:extLst>
                    <a:ext uri="{9D8B030D-6E8A-4147-A177-3AD203B41FA5}">
                      <a16:colId xmlns:a16="http://schemas.microsoft.com/office/drawing/2014/main" val="2739250961"/>
                    </a:ext>
                  </a:extLst>
                </a:gridCol>
                <a:gridCol w="1306287">
                  <a:extLst>
                    <a:ext uri="{9D8B030D-6E8A-4147-A177-3AD203B41FA5}">
                      <a16:colId xmlns:a16="http://schemas.microsoft.com/office/drawing/2014/main" val="4088734233"/>
                    </a:ext>
                  </a:extLst>
                </a:gridCol>
              </a:tblGrid>
              <a:tr h="258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스코어 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영향력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059436"/>
                  </a:ext>
                </a:extLst>
              </a:tr>
              <a:tr h="258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0.9=&lt;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543816"/>
                  </a:ext>
                </a:extLst>
              </a:tr>
              <a:tr h="258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0.8=&lt;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523379"/>
                  </a:ext>
                </a:extLst>
              </a:tr>
              <a:tr h="258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0.7=&lt;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1132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…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6373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0.3=&lt;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818729"/>
                  </a:ext>
                </a:extLst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246206" y="86936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WSI </a:t>
            </a: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업데이트 전략 실험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53055" y="661043"/>
            <a:ext cx="8504811" cy="26423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78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246206" y="86936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WSI </a:t>
            </a: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업데이트 전략 실험 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469641" y="5164177"/>
          <a:ext cx="4437482" cy="14441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3926">
                  <a:extLst>
                    <a:ext uri="{9D8B030D-6E8A-4147-A177-3AD203B41FA5}">
                      <a16:colId xmlns:a16="http://schemas.microsoft.com/office/drawing/2014/main" val="3983723955"/>
                    </a:ext>
                  </a:extLst>
                </a:gridCol>
                <a:gridCol w="633926">
                  <a:extLst>
                    <a:ext uri="{9D8B030D-6E8A-4147-A177-3AD203B41FA5}">
                      <a16:colId xmlns:a16="http://schemas.microsoft.com/office/drawing/2014/main" val="1341120260"/>
                    </a:ext>
                  </a:extLst>
                </a:gridCol>
                <a:gridCol w="633926">
                  <a:extLst>
                    <a:ext uri="{9D8B030D-6E8A-4147-A177-3AD203B41FA5}">
                      <a16:colId xmlns:a16="http://schemas.microsoft.com/office/drawing/2014/main" val="378547742"/>
                    </a:ext>
                  </a:extLst>
                </a:gridCol>
                <a:gridCol w="633926">
                  <a:extLst>
                    <a:ext uri="{9D8B030D-6E8A-4147-A177-3AD203B41FA5}">
                      <a16:colId xmlns:a16="http://schemas.microsoft.com/office/drawing/2014/main" val="3396432975"/>
                    </a:ext>
                  </a:extLst>
                </a:gridCol>
                <a:gridCol w="633926">
                  <a:extLst>
                    <a:ext uri="{9D8B030D-6E8A-4147-A177-3AD203B41FA5}">
                      <a16:colId xmlns:a16="http://schemas.microsoft.com/office/drawing/2014/main" val="1309390458"/>
                    </a:ext>
                  </a:extLst>
                </a:gridCol>
                <a:gridCol w="633926">
                  <a:extLst>
                    <a:ext uri="{9D8B030D-6E8A-4147-A177-3AD203B41FA5}">
                      <a16:colId xmlns:a16="http://schemas.microsoft.com/office/drawing/2014/main" val="3696319585"/>
                    </a:ext>
                  </a:extLst>
                </a:gridCol>
                <a:gridCol w="633926">
                  <a:extLst>
                    <a:ext uri="{9D8B030D-6E8A-4147-A177-3AD203B41FA5}">
                      <a16:colId xmlns:a16="http://schemas.microsoft.com/office/drawing/2014/main" val="469722472"/>
                    </a:ext>
                  </a:extLst>
                </a:gridCol>
              </a:tblGrid>
              <a:tr h="361028">
                <a:tc>
                  <a:txBody>
                    <a:bodyPr/>
                    <a:lstStyle/>
                    <a:p>
                      <a:pPr algn="ctr" fontAlgn="ctr"/>
                      <a:endParaRPr lang="ko-KR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997806"/>
                  </a:ext>
                </a:extLst>
              </a:tr>
              <a:tr h="3610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0.9-1.0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433574"/>
                  </a:ext>
                </a:extLst>
              </a:tr>
              <a:tr h="3610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0.7-0.9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090785"/>
                  </a:ext>
                </a:extLst>
              </a:tr>
              <a:tr h="36102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0.5-0.7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0.88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0.89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0.91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0.93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0.92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655175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/>
          </p:nvPr>
        </p:nvGraphicFramePr>
        <p:xfrm>
          <a:off x="1469641" y="1607046"/>
          <a:ext cx="5045195" cy="125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1229">
                  <a:extLst>
                    <a:ext uri="{9D8B030D-6E8A-4147-A177-3AD203B41FA5}">
                      <a16:colId xmlns:a16="http://schemas.microsoft.com/office/drawing/2014/main" val="427310518"/>
                    </a:ext>
                  </a:extLst>
                </a:gridCol>
                <a:gridCol w="636656">
                  <a:extLst>
                    <a:ext uri="{9D8B030D-6E8A-4147-A177-3AD203B41FA5}">
                      <a16:colId xmlns:a16="http://schemas.microsoft.com/office/drawing/2014/main" val="1164099790"/>
                    </a:ext>
                  </a:extLst>
                </a:gridCol>
                <a:gridCol w="617885">
                  <a:extLst>
                    <a:ext uri="{9D8B030D-6E8A-4147-A177-3AD203B41FA5}">
                      <a16:colId xmlns:a16="http://schemas.microsoft.com/office/drawing/2014/main" val="2467945071"/>
                    </a:ext>
                  </a:extLst>
                </a:gridCol>
                <a:gridCol w="617885">
                  <a:extLst>
                    <a:ext uri="{9D8B030D-6E8A-4147-A177-3AD203B41FA5}">
                      <a16:colId xmlns:a16="http://schemas.microsoft.com/office/drawing/2014/main" val="2077531636"/>
                    </a:ext>
                  </a:extLst>
                </a:gridCol>
                <a:gridCol w="617885">
                  <a:extLst>
                    <a:ext uri="{9D8B030D-6E8A-4147-A177-3AD203B41FA5}">
                      <a16:colId xmlns:a16="http://schemas.microsoft.com/office/drawing/2014/main" val="1353927791"/>
                    </a:ext>
                  </a:extLst>
                </a:gridCol>
                <a:gridCol w="617885">
                  <a:extLst>
                    <a:ext uri="{9D8B030D-6E8A-4147-A177-3AD203B41FA5}">
                      <a16:colId xmlns:a16="http://schemas.microsoft.com/office/drawing/2014/main" val="1526619904"/>
                    </a:ext>
                  </a:extLst>
                </a:gridCol>
                <a:gridCol w="617885">
                  <a:extLst>
                    <a:ext uri="{9D8B030D-6E8A-4147-A177-3AD203B41FA5}">
                      <a16:colId xmlns:a16="http://schemas.microsoft.com/office/drawing/2014/main" val="770602825"/>
                    </a:ext>
                  </a:extLst>
                </a:gridCol>
                <a:gridCol w="617885">
                  <a:extLst>
                    <a:ext uri="{9D8B030D-6E8A-4147-A177-3AD203B41FA5}">
                      <a16:colId xmlns:a16="http://schemas.microsoft.com/office/drawing/2014/main" val="13006452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G1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G2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G3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G4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G5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G6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92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data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sampling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867344"/>
                  </a:ext>
                </a:extLst>
              </a:tr>
            </a:tbl>
          </a:graphicData>
        </a:graphic>
      </p:graphicFrame>
      <p:graphicFrame>
        <p:nvGraphicFramePr>
          <p:cNvPr id="40" name="차트 39"/>
          <p:cNvGraphicFramePr>
            <a:graphicFrameLocks/>
          </p:cNvGraphicFramePr>
          <p:nvPr>
            <p:extLst/>
          </p:nvPr>
        </p:nvGraphicFramePr>
        <p:xfrm>
          <a:off x="6105832" y="2964977"/>
          <a:ext cx="3038168" cy="3643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449977" y="3192133"/>
          <a:ext cx="4437484" cy="15890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9890">
                  <a:extLst>
                    <a:ext uri="{9D8B030D-6E8A-4147-A177-3AD203B41FA5}">
                      <a16:colId xmlns:a16="http://schemas.microsoft.com/office/drawing/2014/main" val="3914103047"/>
                    </a:ext>
                  </a:extLst>
                </a:gridCol>
                <a:gridCol w="619599">
                  <a:extLst>
                    <a:ext uri="{9D8B030D-6E8A-4147-A177-3AD203B41FA5}">
                      <a16:colId xmlns:a16="http://schemas.microsoft.com/office/drawing/2014/main" val="3843825946"/>
                    </a:ext>
                  </a:extLst>
                </a:gridCol>
                <a:gridCol w="619599">
                  <a:extLst>
                    <a:ext uri="{9D8B030D-6E8A-4147-A177-3AD203B41FA5}">
                      <a16:colId xmlns:a16="http://schemas.microsoft.com/office/drawing/2014/main" val="2135224294"/>
                    </a:ext>
                  </a:extLst>
                </a:gridCol>
                <a:gridCol w="619599">
                  <a:extLst>
                    <a:ext uri="{9D8B030D-6E8A-4147-A177-3AD203B41FA5}">
                      <a16:colId xmlns:a16="http://schemas.microsoft.com/office/drawing/2014/main" val="475790181"/>
                    </a:ext>
                  </a:extLst>
                </a:gridCol>
                <a:gridCol w="619599">
                  <a:extLst>
                    <a:ext uri="{9D8B030D-6E8A-4147-A177-3AD203B41FA5}">
                      <a16:colId xmlns:a16="http://schemas.microsoft.com/office/drawing/2014/main" val="3642233545"/>
                    </a:ext>
                  </a:extLst>
                </a:gridCol>
                <a:gridCol w="619599">
                  <a:extLst>
                    <a:ext uri="{9D8B030D-6E8A-4147-A177-3AD203B41FA5}">
                      <a16:colId xmlns:a16="http://schemas.microsoft.com/office/drawing/2014/main" val="1562246708"/>
                    </a:ext>
                  </a:extLst>
                </a:gridCol>
                <a:gridCol w="619599">
                  <a:extLst>
                    <a:ext uri="{9D8B030D-6E8A-4147-A177-3AD203B41FA5}">
                      <a16:colId xmlns:a16="http://schemas.microsoft.com/office/drawing/2014/main" val="3686505505"/>
                    </a:ext>
                  </a:extLst>
                </a:gridCol>
              </a:tblGrid>
              <a:tr h="280327">
                <a:tc>
                  <a:txBody>
                    <a:bodyPr/>
                    <a:lstStyle/>
                    <a:p>
                      <a:pPr algn="ctr" fontAlgn="ctr"/>
                      <a:endParaRPr lang="ko-KR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G6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768046"/>
                  </a:ext>
                </a:extLst>
              </a:tr>
              <a:tr h="2803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0.9-1.0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250</a:t>
                      </a:r>
                    </a:p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300</a:t>
                      </a:r>
                    </a:p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350</a:t>
                      </a:r>
                    </a:p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400</a:t>
                      </a:r>
                    </a:p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450</a:t>
                      </a:r>
                    </a:p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597644"/>
                  </a:ext>
                </a:extLst>
              </a:tr>
              <a:tr h="2803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0.7-0.9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250</a:t>
                      </a:r>
                    </a:p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299</a:t>
                      </a:r>
                    </a:p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49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349</a:t>
                      </a:r>
                    </a:p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397</a:t>
                      </a:r>
                    </a:p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48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447</a:t>
                      </a:r>
                    </a:p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084037"/>
                  </a:ext>
                </a:extLst>
              </a:tr>
              <a:tr h="2803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0.5-0.7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239</a:t>
                      </a:r>
                    </a:p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39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274</a:t>
                      </a:r>
                    </a:p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294</a:t>
                      </a:r>
                    </a:p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314</a:t>
                      </a:r>
                    </a:p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345</a:t>
                      </a:r>
                    </a:p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678418"/>
                  </a:ext>
                </a:extLst>
              </a:tr>
            </a:tbl>
          </a:graphicData>
        </a:graphic>
      </p:graphicFrame>
      <p:cxnSp>
        <p:nvCxnSpPr>
          <p:cNvPr id="8" name="직선 연결선 7"/>
          <p:cNvCxnSpPr/>
          <p:nvPr/>
        </p:nvCxnSpPr>
        <p:spPr>
          <a:xfrm>
            <a:off x="2161038" y="1666038"/>
            <a:ext cx="0" cy="502091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795218" y="1666038"/>
            <a:ext cx="0" cy="502091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404819" y="1597211"/>
            <a:ext cx="0" cy="502091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4038999" y="1597211"/>
            <a:ext cx="0" cy="502091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4638767" y="1597211"/>
            <a:ext cx="0" cy="502091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5272947" y="1597211"/>
            <a:ext cx="0" cy="502091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6416" y="2086147"/>
            <a:ext cx="963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계획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35476" y="3834515"/>
            <a:ext cx="963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실제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6847" y="5721469"/>
            <a:ext cx="963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결과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33722" y="1607047"/>
            <a:ext cx="1165315" cy="12598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29568" y="3172473"/>
            <a:ext cx="1165315" cy="16087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25861" y="5164177"/>
            <a:ext cx="1165315" cy="14441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938401" y="1666038"/>
            <a:ext cx="502157" cy="6160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15" idx="2"/>
            <a:endCxn id="40" idx="0"/>
          </p:cNvCxnSpPr>
          <p:nvPr/>
        </p:nvCxnSpPr>
        <p:spPr>
          <a:xfrm>
            <a:off x="6189480" y="2282097"/>
            <a:ext cx="1435436" cy="6828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92472" y="625947"/>
            <a:ext cx="81205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u="sng" dirty="0"/>
              <a:t>3 </a:t>
            </a:r>
            <a:r>
              <a:rPr lang="ko-KR" altLang="en-US" sz="1600" b="1" u="sng" dirty="0"/>
              <a:t>구간 중심의 실험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데이터 수 다름</a:t>
            </a:r>
            <a:r>
              <a:rPr lang="en-US" altLang="ko-KR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Low </a:t>
            </a:r>
            <a:r>
              <a:rPr lang="ko-KR" altLang="en-US" sz="1600" dirty="0"/>
              <a:t>구간에서 가장 적은 수의 데이터로 가장 높은 성능 확인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WSI </a:t>
            </a:r>
            <a:r>
              <a:rPr lang="ko-KR" altLang="en-US" sz="1600" dirty="0"/>
              <a:t>샘플링은 </a:t>
            </a:r>
            <a:r>
              <a:rPr lang="en-US" altLang="ko-KR" sz="1600" dirty="0"/>
              <a:t>low </a:t>
            </a:r>
            <a:r>
              <a:rPr lang="en-US" altLang="ko-KR" sz="1600" dirty="0" err="1"/>
              <a:t>conf</a:t>
            </a:r>
            <a:r>
              <a:rPr lang="ko-KR" altLang="en-US" sz="1600" dirty="0"/>
              <a:t>를 기반으로 진행해도 될 듯 </a:t>
            </a:r>
            <a:r>
              <a:rPr lang="en-US" altLang="ko-KR" sz="1600" dirty="0"/>
              <a:t>(</a:t>
            </a:r>
            <a:r>
              <a:rPr lang="ko-KR" altLang="en-US" sz="1600" dirty="0"/>
              <a:t>추가 실험이 필요하겠지만</a:t>
            </a:r>
            <a:r>
              <a:rPr lang="en-US" altLang="ko-KR" sz="1600" dirty="0"/>
              <a:t>)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7191192" y="1399493"/>
            <a:ext cx="2132927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/>
              <a:t>3</a:t>
            </a:r>
            <a:r>
              <a:rPr lang="ko-KR" altLang="en-US" sz="1050" b="1" dirty="0"/>
              <a:t>차 실험 </a:t>
            </a:r>
            <a:r>
              <a:rPr lang="en-US" altLang="ko-KR" sz="1050" dirty="0"/>
              <a:t>: </a:t>
            </a:r>
            <a:r>
              <a:rPr lang="ko-KR" altLang="en-US" sz="1050" u="sng" dirty="0"/>
              <a:t>구간 변경 </a:t>
            </a:r>
            <a:r>
              <a:rPr lang="ko-KR" altLang="en-US" sz="1050" dirty="0"/>
              <a:t>실험</a:t>
            </a:r>
            <a:endParaRPr lang="en-US" altLang="ko-KR" sz="105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/>
              <a:t>구간을 </a:t>
            </a:r>
            <a:r>
              <a:rPr lang="en-US" altLang="ko-KR" sz="1050" dirty="0"/>
              <a:t>3</a:t>
            </a:r>
            <a:r>
              <a:rPr lang="ko-KR" altLang="en-US" sz="1050" dirty="0"/>
              <a:t>개의 구간으로 변경</a:t>
            </a:r>
            <a:endParaRPr lang="en-US" altLang="ko-KR" sz="105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/>
              <a:t>1) Low: 0.5-0.7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/>
              <a:t>2) Mid: 0.7-0.9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/>
              <a:t>3) High: 0.9-1.0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/>
              <a:t>세대 조건은 동일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2543114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직선 연결선 126"/>
          <p:cNvCxnSpPr/>
          <p:nvPr/>
        </p:nvCxnSpPr>
        <p:spPr>
          <a:xfrm>
            <a:off x="220447" y="56399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/>
          <p:cNvSpPr/>
          <p:nvPr/>
        </p:nvSpPr>
        <p:spPr>
          <a:xfrm>
            <a:off x="192332" y="127228"/>
            <a:ext cx="6473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level classification- selection strategy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05489" y="631431"/>
            <a:ext cx="7014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u="sng" dirty="0"/>
              <a:t>1) </a:t>
            </a:r>
            <a:r>
              <a:rPr lang="ko-KR" altLang="en-US" sz="1600" b="1" u="sng" dirty="0"/>
              <a:t>스코어 영향 분석 실험 </a:t>
            </a:r>
            <a:r>
              <a:rPr lang="en-US" altLang="ko-KR" sz="1600" b="1" u="sng" dirty="0"/>
              <a:t>: WSI </a:t>
            </a:r>
            <a:r>
              <a:rPr lang="ko-KR" altLang="en-US" sz="1600" b="1" u="sng" dirty="0"/>
              <a:t>분류기 실험</a:t>
            </a:r>
            <a:endParaRPr lang="en-US" altLang="ko-KR" sz="1600" b="1" u="sng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2191999" y="1488421"/>
          <a:ext cx="4287052" cy="1047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2436">
                  <a:extLst>
                    <a:ext uri="{9D8B030D-6E8A-4147-A177-3AD203B41FA5}">
                      <a16:colId xmlns:a16="http://schemas.microsoft.com/office/drawing/2014/main" val="2072113305"/>
                    </a:ext>
                  </a:extLst>
                </a:gridCol>
                <a:gridCol w="612436">
                  <a:extLst>
                    <a:ext uri="{9D8B030D-6E8A-4147-A177-3AD203B41FA5}">
                      <a16:colId xmlns:a16="http://schemas.microsoft.com/office/drawing/2014/main" val="2068595113"/>
                    </a:ext>
                  </a:extLst>
                </a:gridCol>
                <a:gridCol w="612436">
                  <a:extLst>
                    <a:ext uri="{9D8B030D-6E8A-4147-A177-3AD203B41FA5}">
                      <a16:colId xmlns:a16="http://schemas.microsoft.com/office/drawing/2014/main" val="1641546890"/>
                    </a:ext>
                  </a:extLst>
                </a:gridCol>
                <a:gridCol w="612436">
                  <a:extLst>
                    <a:ext uri="{9D8B030D-6E8A-4147-A177-3AD203B41FA5}">
                      <a16:colId xmlns:a16="http://schemas.microsoft.com/office/drawing/2014/main" val="2509791320"/>
                    </a:ext>
                  </a:extLst>
                </a:gridCol>
                <a:gridCol w="612436">
                  <a:extLst>
                    <a:ext uri="{9D8B030D-6E8A-4147-A177-3AD203B41FA5}">
                      <a16:colId xmlns:a16="http://schemas.microsoft.com/office/drawing/2014/main" val="2713221030"/>
                    </a:ext>
                  </a:extLst>
                </a:gridCol>
                <a:gridCol w="612436">
                  <a:extLst>
                    <a:ext uri="{9D8B030D-6E8A-4147-A177-3AD203B41FA5}">
                      <a16:colId xmlns:a16="http://schemas.microsoft.com/office/drawing/2014/main" val="4286715614"/>
                    </a:ext>
                  </a:extLst>
                </a:gridCol>
                <a:gridCol w="612436">
                  <a:extLst>
                    <a:ext uri="{9D8B030D-6E8A-4147-A177-3AD203B41FA5}">
                      <a16:colId xmlns:a16="http://schemas.microsoft.com/office/drawing/2014/main" val="11475015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88285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high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0.886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0.813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0.867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0.887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0.893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584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0.886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0.893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0.933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0.907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0.913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73548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low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0.886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0.913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0.947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0.927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0.94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sng" strike="noStrike" dirty="0">
                          <a:effectLst/>
                        </a:rPr>
                        <a:t>0.953</a:t>
                      </a:r>
                      <a:endParaRPr lang="en-US" altLang="ko-KR" sz="1100" b="1" i="0" u="sng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89982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0.886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0.873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0.887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415154"/>
                  </a:ext>
                </a:extLst>
              </a:tr>
            </a:tbl>
          </a:graphicData>
        </a:graphic>
      </p:graphicFrame>
      <p:graphicFrame>
        <p:nvGraphicFramePr>
          <p:cNvPr id="14" name="차트 13"/>
          <p:cNvGraphicFramePr>
            <a:graphicFrameLocks/>
          </p:cNvGraphicFramePr>
          <p:nvPr>
            <p:extLst/>
          </p:nvPr>
        </p:nvGraphicFramePr>
        <p:xfrm>
          <a:off x="2049525" y="2787910"/>
          <a:ext cx="4572000" cy="34528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95678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직선 연결선 126"/>
          <p:cNvCxnSpPr/>
          <p:nvPr/>
        </p:nvCxnSpPr>
        <p:spPr>
          <a:xfrm>
            <a:off x="220447" y="56399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/>
          <p:cNvSpPr/>
          <p:nvPr/>
        </p:nvSpPr>
        <p:spPr>
          <a:xfrm>
            <a:off x="192332" y="127228"/>
            <a:ext cx="6473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level classification- selection strategy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2332" y="631431"/>
            <a:ext cx="7014764" cy="89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u="sng" dirty="0"/>
              <a:t>2) </a:t>
            </a:r>
            <a:r>
              <a:rPr lang="ko-KR" altLang="en-US" sz="1200" b="1" u="sng" dirty="0"/>
              <a:t>업데이트 전략 분석 </a:t>
            </a:r>
            <a:r>
              <a:rPr lang="en-US" altLang="ko-KR" sz="1200" b="1" u="sng" dirty="0"/>
              <a:t>: </a:t>
            </a:r>
            <a:r>
              <a:rPr lang="ko-KR" altLang="en-US" sz="1200" b="1" u="sng" dirty="0"/>
              <a:t>예측 차이</a:t>
            </a:r>
            <a:endParaRPr lang="en-US" altLang="ko-KR" sz="1200" b="1" u="sng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‘</a:t>
            </a:r>
            <a:r>
              <a:rPr lang="ko-KR" altLang="en-US" sz="1200" dirty="0"/>
              <a:t>모델</a:t>
            </a:r>
            <a:r>
              <a:rPr lang="en-US" altLang="ko-KR" sz="1200" dirty="0"/>
              <a:t>-</a:t>
            </a:r>
            <a:r>
              <a:rPr lang="ko-KR" altLang="en-US" sz="1200" dirty="0"/>
              <a:t>전문가 예측</a:t>
            </a:r>
            <a:r>
              <a:rPr lang="en-US" altLang="ko-KR" sz="1200" dirty="0"/>
              <a:t>’</a:t>
            </a:r>
            <a:r>
              <a:rPr lang="ko-KR" altLang="en-US" sz="1200" dirty="0"/>
              <a:t> 차이에 따른 </a:t>
            </a:r>
            <a:r>
              <a:rPr lang="ko-KR" altLang="en-US" sz="1200" b="1" u="sng" dirty="0"/>
              <a:t>샘플의 학습 효과 </a:t>
            </a:r>
            <a:r>
              <a:rPr lang="ko-KR" altLang="en-US" sz="1200" dirty="0"/>
              <a:t>영향 분석</a:t>
            </a:r>
            <a:endParaRPr lang="en-US" altLang="ko-KR" sz="12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각 사례에 대한 학습 시 모델의 변화 형태 관찰 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220447" y="3962577"/>
          <a:ext cx="4114800" cy="21391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6574955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54413614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6201248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46424392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26901795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29304179"/>
                    </a:ext>
                  </a:extLst>
                </a:gridCol>
              </a:tblGrid>
              <a:tr h="35652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617521"/>
                  </a:ext>
                </a:extLst>
              </a:tr>
              <a:tr h="3565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T_H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0.853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0.853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0.807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482607"/>
                  </a:ext>
                </a:extLst>
              </a:tr>
              <a:tr h="3565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F_H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0.893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0.893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0.907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537696"/>
                  </a:ext>
                </a:extLst>
              </a:tr>
              <a:tr h="3565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T_L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0.847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71133"/>
                  </a:ext>
                </a:extLst>
              </a:tr>
              <a:tr h="3565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F_L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0.887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0.913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0.94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082568"/>
                  </a:ext>
                </a:extLst>
              </a:tr>
              <a:tr h="3565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0.873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0.873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0.866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500523"/>
                  </a:ext>
                </a:extLst>
              </a:tr>
            </a:tbl>
          </a:graphicData>
        </a:graphic>
      </p:graphicFrame>
      <p:graphicFrame>
        <p:nvGraphicFramePr>
          <p:cNvPr id="13" name="차트 12"/>
          <p:cNvGraphicFramePr>
            <a:graphicFrameLocks/>
          </p:cNvGraphicFramePr>
          <p:nvPr>
            <p:extLst/>
          </p:nvPr>
        </p:nvGraphicFramePr>
        <p:xfrm>
          <a:off x="4501162" y="3020858"/>
          <a:ext cx="4329113" cy="35636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898" y="1659495"/>
            <a:ext cx="5258011" cy="122649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20447" y="5383851"/>
            <a:ext cx="4114800" cy="3589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20447" y="4673213"/>
            <a:ext cx="4114800" cy="358924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417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슬라이드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데이터 베이스 설계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7373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/>
          <p:cNvCxnSpPr/>
          <p:nvPr/>
        </p:nvCxnSpPr>
        <p:spPr>
          <a:xfrm>
            <a:off x="299106" y="2681440"/>
            <a:ext cx="775351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220447" y="56399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/>
          <p:cNvSpPr/>
          <p:nvPr/>
        </p:nvSpPr>
        <p:spPr>
          <a:xfrm>
            <a:off x="192333" y="127228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 flow diagram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800" y="1638059"/>
            <a:ext cx="963562" cy="51127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Data input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2333" y="2685883"/>
            <a:ext cx="588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Patch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74224" y="2352287"/>
            <a:ext cx="1120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WSI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299106" y="3239613"/>
            <a:ext cx="963562" cy="51127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WSI tiling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/>
          <p:cNvCxnSpPr>
            <a:stCxn id="2" idx="2"/>
            <a:endCxn id="12" idx="0"/>
          </p:cNvCxnSpPr>
          <p:nvPr/>
        </p:nvCxnSpPr>
        <p:spPr>
          <a:xfrm flipH="1">
            <a:off x="780887" y="2149337"/>
            <a:ext cx="5694" cy="109027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597805" y="3239613"/>
            <a:ext cx="963562" cy="51127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Patch </a:t>
            </a:r>
            <a:r>
              <a:rPr lang="en-US" altLang="ko-KR" sz="1100" dirty="0" smtClean="0">
                <a:solidFill>
                  <a:schemeClr val="tx1"/>
                </a:solidFill>
              </a:rPr>
              <a:t>classification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/>
          <p:cNvCxnSpPr>
            <a:stCxn id="12" idx="3"/>
            <a:endCxn id="16" idx="1"/>
          </p:cNvCxnSpPr>
          <p:nvPr/>
        </p:nvCxnSpPr>
        <p:spPr>
          <a:xfrm>
            <a:off x="1262668" y="3495252"/>
            <a:ext cx="3351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590729" y="1638059"/>
            <a:ext cx="963562" cy="51127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Feature cube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856994" y="1638059"/>
            <a:ext cx="963562" cy="51127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WSI </a:t>
            </a:r>
            <a:r>
              <a:rPr lang="en-US" altLang="ko-KR" sz="1050" dirty="0" smtClean="0">
                <a:solidFill>
                  <a:schemeClr val="tx1"/>
                </a:solidFill>
              </a:rPr>
              <a:t>classification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3" name="직선 화살표 연결선 22"/>
          <p:cNvCxnSpPr>
            <a:stCxn id="16" idx="0"/>
            <a:endCxn id="21" idx="2"/>
          </p:cNvCxnSpPr>
          <p:nvPr/>
        </p:nvCxnSpPr>
        <p:spPr>
          <a:xfrm flipH="1" flipV="1">
            <a:off x="2072510" y="2149337"/>
            <a:ext cx="7076" cy="109027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21" idx="3"/>
            <a:endCxn id="22" idx="1"/>
          </p:cNvCxnSpPr>
          <p:nvPr/>
        </p:nvCxnSpPr>
        <p:spPr>
          <a:xfrm>
            <a:off x="2554291" y="1893698"/>
            <a:ext cx="3027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3996344" y="1508646"/>
            <a:ext cx="1278194" cy="2345588"/>
          </a:xfrm>
          <a:prstGeom prst="roundRect">
            <a:avLst>
              <a:gd name="adj" fmla="val 9744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GUI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/>
          <p:cNvCxnSpPr>
            <a:stCxn id="22" idx="3"/>
          </p:cNvCxnSpPr>
          <p:nvPr/>
        </p:nvCxnSpPr>
        <p:spPr>
          <a:xfrm>
            <a:off x="3820556" y="1893698"/>
            <a:ext cx="1757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6" idx="3"/>
          </p:cNvCxnSpPr>
          <p:nvPr/>
        </p:nvCxnSpPr>
        <p:spPr>
          <a:xfrm>
            <a:off x="2561367" y="3495252"/>
            <a:ext cx="14349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5516641" y="3239613"/>
            <a:ext cx="963562" cy="51127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Patch list for re-training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516641" y="1638059"/>
            <a:ext cx="963562" cy="51127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WSI List for re-training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722306" y="3239613"/>
            <a:ext cx="963562" cy="51127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Patch making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722306" y="1638059"/>
            <a:ext cx="963562" cy="51127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Data copy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791135" y="3760678"/>
            <a:ext cx="10764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smtClean="0"/>
              <a:t>Patch generator</a:t>
            </a:r>
            <a:endParaRPr lang="ko-KR" altLang="en-US" sz="900" dirty="0"/>
          </a:p>
        </p:txBody>
      </p:sp>
      <p:sp>
        <p:nvSpPr>
          <p:cNvPr id="45" name="TextBox 44"/>
          <p:cNvSpPr txBox="1"/>
          <p:nvPr/>
        </p:nvSpPr>
        <p:spPr>
          <a:xfrm>
            <a:off x="674635" y="3775332"/>
            <a:ext cx="10764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Tile maker</a:t>
            </a:r>
            <a:endParaRPr lang="ko-KR" altLang="en-US" sz="900" dirty="0"/>
          </a:p>
        </p:txBody>
      </p:sp>
      <p:cxnSp>
        <p:nvCxnSpPr>
          <p:cNvPr id="46" name="직선 화살표 연결선 45"/>
          <p:cNvCxnSpPr>
            <a:endCxn id="40" idx="1"/>
          </p:cNvCxnSpPr>
          <p:nvPr/>
        </p:nvCxnSpPr>
        <p:spPr>
          <a:xfrm flipV="1">
            <a:off x="5274538" y="3495252"/>
            <a:ext cx="242103" cy="97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V="1">
            <a:off x="6480203" y="3504980"/>
            <a:ext cx="242103" cy="97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V="1">
            <a:off x="6475575" y="1883970"/>
            <a:ext cx="242103" cy="97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 flipV="1">
            <a:off x="5319275" y="1888834"/>
            <a:ext cx="242103" cy="97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>
            <a:off x="1255592" y="1893698"/>
            <a:ext cx="3351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432735" y="1420101"/>
            <a:ext cx="10764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DB</a:t>
            </a:r>
            <a:endParaRPr lang="ko-KR" altLang="en-US" sz="900" dirty="0"/>
          </a:p>
        </p:txBody>
      </p:sp>
      <p:sp>
        <p:nvSpPr>
          <p:cNvPr id="55" name="TextBox 54"/>
          <p:cNvSpPr txBox="1"/>
          <p:nvPr/>
        </p:nvSpPr>
        <p:spPr>
          <a:xfrm>
            <a:off x="6683377" y="1424700"/>
            <a:ext cx="10764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VAST</a:t>
            </a:r>
            <a:endParaRPr lang="ko-KR" altLang="en-US" sz="900" dirty="0"/>
          </a:p>
        </p:txBody>
      </p:sp>
      <p:sp>
        <p:nvSpPr>
          <p:cNvPr id="56" name="TextBox 55"/>
          <p:cNvSpPr txBox="1"/>
          <p:nvPr/>
        </p:nvSpPr>
        <p:spPr>
          <a:xfrm>
            <a:off x="5460190" y="3041991"/>
            <a:ext cx="10764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DB</a:t>
            </a:r>
            <a:endParaRPr lang="ko-KR" altLang="en-US" sz="900" dirty="0"/>
          </a:p>
        </p:txBody>
      </p:sp>
      <p:sp>
        <p:nvSpPr>
          <p:cNvPr id="59" name="직사각형 58"/>
          <p:cNvSpPr/>
          <p:nvPr/>
        </p:nvSpPr>
        <p:spPr>
          <a:xfrm>
            <a:off x="7867598" y="3259069"/>
            <a:ext cx="963562" cy="51127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Patch data save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60" name="직선 화살표 연결선 59"/>
          <p:cNvCxnSpPr>
            <a:stCxn id="42" idx="3"/>
          </p:cNvCxnSpPr>
          <p:nvPr/>
        </p:nvCxnSpPr>
        <p:spPr>
          <a:xfrm flipV="1">
            <a:off x="7685868" y="3490388"/>
            <a:ext cx="195023" cy="48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모서리가 둥근 직사각형 56"/>
          <p:cNvSpPr/>
          <p:nvPr/>
        </p:nvSpPr>
        <p:spPr>
          <a:xfrm>
            <a:off x="7892179" y="2474500"/>
            <a:ext cx="914400" cy="413879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Training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61" name="꺾인 연결선 60"/>
          <p:cNvCxnSpPr>
            <a:stCxn id="43" idx="3"/>
            <a:endCxn id="57" idx="0"/>
          </p:cNvCxnSpPr>
          <p:nvPr/>
        </p:nvCxnSpPr>
        <p:spPr>
          <a:xfrm>
            <a:off x="7685868" y="1893698"/>
            <a:ext cx="663511" cy="58080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59" idx="0"/>
            <a:endCxn id="57" idx="2"/>
          </p:cNvCxnSpPr>
          <p:nvPr/>
        </p:nvCxnSpPr>
        <p:spPr>
          <a:xfrm flipV="1">
            <a:off x="8349379" y="2888379"/>
            <a:ext cx="0" cy="3706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8315085" y="1861085"/>
            <a:ext cx="79729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mtClean="0"/>
              <a:t>Order (starting training)</a:t>
            </a:r>
            <a:endParaRPr lang="ko-KR" altLang="en-US" sz="1100" dirty="0"/>
          </a:p>
        </p:txBody>
      </p:sp>
      <p:sp>
        <p:nvSpPr>
          <p:cNvPr id="74" name="TextBox 73"/>
          <p:cNvSpPr txBox="1"/>
          <p:nvPr/>
        </p:nvSpPr>
        <p:spPr>
          <a:xfrm>
            <a:off x="8346704" y="2951932"/>
            <a:ext cx="7972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order</a:t>
            </a:r>
            <a:endParaRPr lang="ko-KR" altLang="en-US" sz="1100" dirty="0"/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10" y="4318720"/>
            <a:ext cx="3986659" cy="21062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1346" y="4318720"/>
            <a:ext cx="4044062" cy="21673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1" name="모서리가 둥근 직사각형 70"/>
          <p:cNvSpPr/>
          <p:nvPr/>
        </p:nvSpPr>
        <p:spPr>
          <a:xfrm>
            <a:off x="299107" y="4132094"/>
            <a:ext cx="8532054" cy="2534177"/>
          </a:xfrm>
          <a:prstGeom prst="roundRect">
            <a:avLst>
              <a:gd name="adj" fmla="val 4552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화살표 연결선 72"/>
          <p:cNvCxnSpPr>
            <a:endCxn id="25" idx="2"/>
          </p:cNvCxnSpPr>
          <p:nvPr/>
        </p:nvCxnSpPr>
        <p:spPr>
          <a:xfrm flipV="1">
            <a:off x="4630184" y="3854234"/>
            <a:ext cx="5257" cy="274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모서리가 둥근 직사각형 85"/>
          <p:cNvSpPr/>
          <p:nvPr/>
        </p:nvSpPr>
        <p:spPr>
          <a:xfrm>
            <a:off x="299106" y="792986"/>
            <a:ext cx="8532054" cy="565290"/>
          </a:xfrm>
          <a:prstGeom prst="roundRect">
            <a:avLst>
              <a:gd name="adj" fmla="val 4552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4014619" y="4006162"/>
            <a:ext cx="1231129" cy="204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UI (selection)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85" name="직선 화살표 연결선 84"/>
          <p:cNvCxnSpPr/>
          <p:nvPr/>
        </p:nvCxnSpPr>
        <p:spPr>
          <a:xfrm>
            <a:off x="4630184" y="1358276"/>
            <a:ext cx="0" cy="1503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4019773" y="1168169"/>
            <a:ext cx="1231129" cy="204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recommendation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5515928" y="887835"/>
            <a:ext cx="1201750" cy="30316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WSI sensitivity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analysis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935037" y="972991"/>
            <a:ext cx="10764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DB</a:t>
            </a:r>
            <a:endParaRPr lang="ko-KR" altLang="en-US" sz="900" dirty="0"/>
          </a:p>
        </p:txBody>
      </p:sp>
      <p:sp>
        <p:nvSpPr>
          <p:cNvPr id="97" name="TextBox 96"/>
          <p:cNvSpPr txBox="1"/>
          <p:nvPr/>
        </p:nvSpPr>
        <p:spPr>
          <a:xfrm>
            <a:off x="1504771" y="3061973"/>
            <a:ext cx="10764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DB</a:t>
            </a:r>
            <a:endParaRPr lang="ko-KR" altLang="en-US" sz="900" dirty="0"/>
          </a:p>
        </p:txBody>
      </p:sp>
      <p:sp>
        <p:nvSpPr>
          <p:cNvPr id="98" name="TextBox 97"/>
          <p:cNvSpPr txBox="1"/>
          <p:nvPr/>
        </p:nvSpPr>
        <p:spPr>
          <a:xfrm>
            <a:off x="2767399" y="1454137"/>
            <a:ext cx="10764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DB</a:t>
            </a:r>
            <a:endParaRPr lang="ko-KR" altLang="en-US" sz="900" dirty="0"/>
          </a:p>
        </p:txBody>
      </p:sp>
      <p:sp>
        <p:nvSpPr>
          <p:cNvPr id="99" name="TextBox 98"/>
          <p:cNvSpPr txBox="1"/>
          <p:nvPr/>
        </p:nvSpPr>
        <p:spPr>
          <a:xfrm>
            <a:off x="1900711" y="3775332"/>
            <a:ext cx="10764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Patch classifier</a:t>
            </a:r>
            <a:endParaRPr lang="ko-KR" altLang="en-US" sz="900" dirty="0"/>
          </a:p>
        </p:txBody>
      </p:sp>
      <p:sp>
        <p:nvSpPr>
          <p:cNvPr id="100" name="TextBox 99"/>
          <p:cNvSpPr txBox="1"/>
          <p:nvPr/>
        </p:nvSpPr>
        <p:spPr>
          <a:xfrm>
            <a:off x="3188090" y="2182750"/>
            <a:ext cx="10764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WSI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classifier</a:t>
            </a:r>
            <a:endParaRPr lang="ko-KR" altLang="en-US" sz="900" dirty="0"/>
          </a:p>
        </p:txBody>
      </p:sp>
      <p:sp>
        <p:nvSpPr>
          <p:cNvPr id="101" name="직사각형 100"/>
          <p:cNvSpPr/>
          <p:nvPr/>
        </p:nvSpPr>
        <p:spPr>
          <a:xfrm>
            <a:off x="7084993" y="894499"/>
            <a:ext cx="1201750" cy="30316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WSI updating scenario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2166523" y="894499"/>
            <a:ext cx="1264085" cy="30316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PI update strategy analysis 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547737" y="898299"/>
            <a:ext cx="1429861" cy="30316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PI 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conf</a:t>
            </a:r>
            <a:r>
              <a:rPr lang="en-US" altLang="ko-KR" sz="1100" dirty="0" smtClean="0">
                <a:solidFill>
                  <a:schemeClr val="tx1"/>
                </a:solidFill>
              </a:rPr>
              <a:t> score </a:t>
            </a:r>
            <a:br>
              <a:rPr lang="en-US" altLang="ko-KR" sz="1100" dirty="0" smtClean="0">
                <a:solidFill>
                  <a:schemeClr val="tx1"/>
                </a:solidFill>
              </a:rPr>
            </a:br>
            <a:r>
              <a:rPr lang="en-US" altLang="ko-KR" sz="1100" dirty="0" smtClean="0">
                <a:solidFill>
                  <a:schemeClr val="tx1"/>
                </a:solidFill>
              </a:rPr>
              <a:t>sensitivity</a:t>
            </a:r>
            <a:r>
              <a:rPr lang="ko-KR" altLang="en-US" sz="1100" dirty="0" smtClean="0">
                <a:solidFill>
                  <a:schemeClr val="tx1"/>
                </a:solidFill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</a:rPr>
              <a:t>analysis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0447" y="573082"/>
            <a:ext cx="20379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mtClean="0"/>
              <a:t>PI: patch image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764363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통 1"/>
          <p:cNvSpPr/>
          <p:nvPr/>
        </p:nvSpPr>
        <p:spPr>
          <a:xfrm>
            <a:off x="4730075" y="4725650"/>
            <a:ext cx="540774" cy="77674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406840" y="1561003"/>
            <a:ext cx="1337187" cy="589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Feature cube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59900" y="5100713"/>
            <a:ext cx="1337187" cy="4029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SeeDP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77594" y="2140299"/>
            <a:ext cx="901797" cy="3663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Oracle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7817508" y="4937035"/>
            <a:ext cx="1074381" cy="589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AL system</a:t>
            </a:r>
            <a:endParaRPr lang="ko-KR" altLang="en-US" dirty="0"/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4100909" y="5211089"/>
            <a:ext cx="479532" cy="0"/>
          </a:xfrm>
          <a:prstGeom prst="straightConnector1">
            <a:avLst/>
          </a:prstGeom>
          <a:ln w="38100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379106" y="5201257"/>
            <a:ext cx="479532" cy="0"/>
          </a:xfrm>
          <a:prstGeom prst="straightConnector1">
            <a:avLst/>
          </a:prstGeom>
          <a:ln w="38100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>
            <a:off x="5339778" y="5402818"/>
            <a:ext cx="479532" cy="0"/>
          </a:xfrm>
          <a:prstGeom prst="straightConnector1">
            <a:avLst/>
          </a:prstGeom>
          <a:ln w="3810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4849707" y="3534258"/>
            <a:ext cx="0" cy="1027919"/>
          </a:xfrm>
          <a:prstGeom prst="straightConnector1">
            <a:avLst/>
          </a:prstGeom>
          <a:ln w="38100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5174172" y="3521600"/>
            <a:ext cx="4915" cy="1152815"/>
          </a:xfrm>
          <a:prstGeom prst="straightConnector1">
            <a:avLst/>
          </a:prstGeom>
          <a:ln w="3810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773470" y="5588156"/>
            <a:ext cx="2084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1) </a:t>
            </a:r>
            <a:r>
              <a:rPr lang="ko-KR" altLang="en-US" sz="1200" dirty="0" err="1" smtClean="0"/>
              <a:t>추천값</a:t>
            </a:r>
            <a:r>
              <a:rPr lang="ko-KR" altLang="en-US" sz="1200" dirty="0" smtClean="0"/>
              <a:t> 연산 </a:t>
            </a:r>
            <a:r>
              <a:rPr lang="en-US" altLang="ko-KR" sz="1200" dirty="0" smtClean="0"/>
              <a:t>*</a:t>
            </a:r>
          </a:p>
          <a:p>
            <a:r>
              <a:rPr lang="en-US" altLang="ko-KR" sz="1200" dirty="0" smtClean="0"/>
              <a:t>2) </a:t>
            </a:r>
            <a:r>
              <a:rPr lang="ko-KR" altLang="en-US" sz="1200" dirty="0" smtClean="0"/>
              <a:t>데이터 생성</a:t>
            </a:r>
            <a:endParaRPr lang="ko-KR" alt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5733069" y="1506320"/>
            <a:ext cx="2084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1) WSI </a:t>
            </a:r>
            <a:r>
              <a:rPr lang="ko-KR" altLang="en-US" sz="1200" dirty="0" smtClean="0"/>
              <a:t>분석 정보 저장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712994" y="4823714"/>
            <a:ext cx="842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1) UI</a:t>
            </a:r>
            <a:endParaRPr lang="ko-KR" altLang="en-US" sz="1200" dirty="0"/>
          </a:p>
        </p:txBody>
      </p:sp>
      <p:sp>
        <p:nvSpPr>
          <p:cNvPr id="22" name="직사각형 21"/>
          <p:cNvSpPr/>
          <p:nvPr/>
        </p:nvSpPr>
        <p:spPr>
          <a:xfrm>
            <a:off x="3569474" y="2301466"/>
            <a:ext cx="1329185" cy="1107656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174172" y="2301466"/>
            <a:ext cx="18951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prediction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ordinate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5179087" y="2301680"/>
            <a:ext cx="1789471" cy="1107442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620887" y="2397767"/>
            <a:ext cx="189516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Scan date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20814" y="6280919"/>
            <a:ext cx="372642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*</a:t>
            </a:r>
            <a:r>
              <a:rPr lang="ko-KR" altLang="en-US" sz="1050" dirty="0" smtClean="0"/>
              <a:t>알고리즘 관리 편의를 위해 </a:t>
            </a:r>
            <a:r>
              <a:rPr lang="en-US" altLang="ko-KR" sz="1050" dirty="0" smtClean="0"/>
              <a:t>feature-cube </a:t>
            </a:r>
            <a:r>
              <a:rPr lang="ko-KR" altLang="en-US" sz="1050" dirty="0" smtClean="0"/>
              <a:t>시스템과 분리</a:t>
            </a:r>
            <a:endParaRPr lang="en-US" altLang="ko-KR" sz="1050" dirty="0" smtClean="0"/>
          </a:p>
          <a:p>
            <a:r>
              <a:rPr lang="en-US" altLang="ko-KR" sz="1050" dirty="0" smtClean="0"/>
              <a:t>** </a:t>
            </a:r>
            <a:r>
              <a:rPr lang="ko-KR" altLang="en-US" sz="1050" dirty="0" smtClean="0"/>
              <a:t>데이터 관리를 위해서 필요함</a:t>
            </a:r>
            <a:endParaRPr lang="en-US" altLang="ko-KR" sz="1050" dirty="0" smtClean="0"/>
          </a:p>
          <a:p>
            <a:r>
              <a:rPr lang="en-US" altLang="ko-KR" sz="1050" dirty="0" smtClean="0"/>
              <a:t>(-) </a:t>
            </a:r>
            <a:r>
              <a:rPr lang="ko-KR" altLang="en-US" sz="1050" dirty="0" smtClean="0"/>
              <a:t>데이터 베이스에 기록 되지는 않음</a:t>
            </a:r>
            <a:endParaRPr lang="ko-KR" altLang="en-US" sz="1050" dirty="0"/>
          </a:p>
        </p:txBody>
      </p:sp>
      <p:sp>
        <p:nvSpPr>
          <p:cNvPr id="27" name="TextBox 26"/>
          <p:cNvSpPr txBox="1"/>
          <p:nvPr/>
        </p:nvSpPr>
        <p:spPr>
          <a:xfrm>
            <a:off x="5914864" y="5369587"/>
            <a:ext cx="18951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AL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Recommendation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</a:t>
            </a:r>
            <a:r>
              <a:rPr lang="en-US" altLang="ko-KR" sz="1100" dirty="0" err="1" smtClean="0"/>
              <a:t>Rcmd</a:t>
            </a:r>
            <a:r>
              <a:rPr lang="en-US" altLang="ko-KR" sz="1100" dirty="0" smtClean="0"/>
              <a:t> list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5917424" y="5402818"/>
            <a:ext cx="1789471" cy="782318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933507" y="3743444"/>
            <a:ext cx="1789471" cy="1414374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988603" y="3794557"/>
            <a:ext cx="18951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WSI path (folder)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Scan date (**)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WSI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WSI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Patch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Patch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Patch coordinate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46206" y="3805015"/>
            <a:ext cx="842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As graphic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194898" y="4659640"/>
            <a:ext cx="1789471" cy="1141415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2233053" y="4684945"/>
            <a:ext cx="18951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</a:t>
            </a:r>
            <a:r>
              <a:rPr lang="en-US" altLang="ko-KR" sz="1100" dirty="0" err="1" smtClean="0"/>
              <a:t>Rcmd</a:t>
            </a:r>
            <a:endParaRPr lang="en-US" altLang="ko-KR" sz="11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</a:t>
            </a:r>
            <a:r>
              <a:rPr lang="en-US" altLang="ko-KR" sz="1100" dirty="0" err="1" smtClean="0"/>
              <a:t>Rcmd</a:t>
            </a:r>
            <a:r>
              <a:rPr lang="en-US" altLang="ko-KR" sz="1100" dirty="0" smtClean="0"/>
              <a:t> list</a:t>
            </a:r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1343888" y="3822056"/>
            <a:ext cx="0" cy="1027919"/>
          </a:xfrm>
          <a:prstGeom prst="straightConnector1">
            <a:avLst/>
          </a:prstGeom>
          <a:ln w="38100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715576" y="2645102"/>
            <a:ext cx="1475512" cy="1141415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715576" y="2690211"/>
            <a:ext cx="18951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</a:t>
            </a:r>
            <a:r>
              <a:rPr lang="en-US" altLang="ko-KR" sz="1100" dirty="0" err="1" smtClean="0"/>
              <a:t>Rcmd</a:t>
            </a:r>
            <a:endParaRPr lang="en-US" altLang="ko-KR" sz="11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</a:t>
            </a:r>
            <a:r>
              <a:rPr lang="en-US" altLang="ko-KR" sz="1100" dirty="0" err="1" smtClean="0"/>
              <a:t>Rcmd</a:t>
            </a:r>
            <a:r>
              <a:rPr lang="en-US" altLang="ko-KR" sz="1100" dirty="0" smtClean="0"/>
              <a:t> list</a:t>
            </a:r>
          </a:p>
        </p:txBody>
      </p:sp>
      <p:cxnSp>
        <p:nvCxnSpPr>
          <p:cNvPr id="49" name="직선 연결선 48"/>
          <p:cNvCxnSpPr/>
          <p:nvPr/>
        </p:nvCxnSpPr>
        <p:spPr>
          <a:xfrm>
            <a:off x="274320" y="523703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246206" y="86936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- recommendation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46206" y="571475"/>
            <a:ext cx="913376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데이터 흐름 </a:t>
            </a:r>
            <a:r>
              <a:rPr lang="en-US" altLang="ko-KR" sz="1400" b="1" dirty="0" smtClean="0"/>
              <a:t>– </a:t>
            </a:r>
            <a:r>
              <a:rPr lang="ko-KR" altLang="en-US" sz="1400" b="1" dirty="0" smtClean="0"/>
              <a:t>추천 프로세스</a:t>
            </a:r>
            <a:endParaRPr lang="en-US" altLang="ko-KR" sz="1400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학습이 필요한 데이터의 추천과 추천 과정에 필요한 데이터 흐름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76382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통 1"/>
          <p:cNvSpPr/>
          <p:nvPr/>
        </p:nvSpPr>
        <p:spPr>
          <a:xfrm>
            <a:off x="4430558" y="3929236"/>
            <a:ext cx="540774" cy="77674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60383" y="4304299"/>
            <a:ext cx="1337187" cy="4029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SeeDP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05487" y="1716908"/>
            <a:ext cx="901797" cy="3663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Oracle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7517991" y="4140621"/>
            <a:ext cx="1074381" cy="589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AL system</a:t>
            </a:r>
            <a:endParaRPr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3762064" y="4616236"/>
            <a:ext cx="479532" cy="0"/>
          </a:xfrm>
          <a:prstGeom prst="straightConnector1">
            <a:avLst/>
          </a:prstGeom>
          <a:ln w="3810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079589" y="4404843"/>
            <a:ext cx="479532" cy="0"/>
          </a:xfrm>
          <a:prstGeom prst="straightConnector1">
            <a:avLst/>
          </a:prstGeom>
          <a:ln w="38100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>
            <a:off x="5040261" y="4606404"/>
            <a:ext cx="479532" cy="0"/>
          </a:xfrm>
          <a:prstGeom prst="straightConnector1">
            <a:avLst/>
          </a:prstGeom>
          <a:ln w="3810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473953" y="4791742"/>
            <a:ext cx="2084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1) </a:t>
            </a:r>
            <a:r>
              <a:rPr lang="ko-KR" altLang="en-US" sz="1200" dirty="0" err="1" smtClean="0"/>
              <a:t>추천값</a:t>
            </a:r>
            <a:r>
              <a:rPr lang="ko-KR" altLang="en-US" sz="1200" dirty="0" smtClean="0"/>
              <a:t> 연산 </a:t>
            </a:r>
            <a:r>
              <a:rPr lang="en-US" altLang="ko-KR" sz="1200" dirty="0" smtClean="0"/>
              <a:t>*</a:t>
            </a:r>
          </a:p>
          <a:p>
            <a:r>
              <a:rPr lang="en-US" altLang="ko-KR" sz="1200" dirty="0" smtClean="0"/>
              <a:t>2) </a:t>
            </a:r>
            <a:r>
              <a:rPr lang="ko-KR" altLang="en-US" sz="1200" dirty="0" smtClean="0"/>
              <a:t>데이터 생성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413477" y="4027300"/>
            <a:ext cx="842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1) UI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5654777" y="6074441"/>
            <a:ext cx="372642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*</a:t>
            </a:r>
            <a:r>
              <a:rPr lang="ko-KR" altLang="en-US" sz="1050" dirty="0" smtClean="0"/>
              <a:t>알고리즘 관리 편의를 위해 </a:t>
            </a:r>
            <a:r>
              <a:rPr lang="en-US" altLang="ko-KR" sz="1050" dirty="0" smtClean="0"/>
              <a:t>feature-cube </a:t>
            </a:r>
            <a:r>
              <a:rPr lang="ko-KR" altLang="en-US" sz="1050" dirty="0" smtClean="0"/>
              <a:t>시스템과 분리</a:t>
            </a:r>
            <a:endParaRPr lang="en-US" altLang="ko-KR" sz="1050" dirty="0" smtClean="0"/>
          </a:p>
          <a:p>
            <a:r>
              <a:rPr lang="en-US" altLang="ko-KR" sz="1050" dirty="0" smtClean="0"/>
              <a:t>** </a:t>
            </a:r>
            <a:r>
              <a:rPr lang="ko-KR" altLang="en-US" sz="1050" dirty="0" smtClean="0"/>
              <a:t>데이터 관리를 위해서 필요함</a:t>
            </a:r>
            <a:endParaRPr lang="en-US" altLang="ko-KR" sz="1050" dirty="0" smtClean="0"/>
          </a:p>
          <a:p>
            <a:r>
              <a:rPr lang="en-US" altLang="ko-KR" sz="1050" dirty="0" smtClean="0"/>
              <a:t>(-) </a:t>
            </a:r>
            <a:r>
              <a:rPr lang="ko-KR" altLang="en-US" sz="1050" dirty="0" smtClean="0"/>
              <a:t>데이터 베이스에 기록 되지는 않음</a:t>
            </a:r>
            <a:endParaRPr lang="ko-KR" altLang="en-US" sz="1050" dirty="0"/>
          </a:p>
        </p:txBody>
      </p:sp>
      <p:sp>
        <p:nvSpPr>
          <p:cNvPr id="27" name="TextBox 26"/>
          <p:cNvSpPr txBox="1"/>
          <p:nvPr/>
        </p:nvSpPr>
        <p:spPr>
          <a:xfrm>
            <a:off x="5615347" y="4573173"/>
            <a:ext cx="189516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Patch generator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copy location (folder)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location (folder)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data (-)</a:t>
            </a:r>
            <a:endParaRPr lang="ko-KR" altLang="en-US" sz="1100" dirty="0"/>
          </a:p>
        </p:txBody>
      </p:sp>
      <p:sp>
        <p:nvSpPr>
          <p:cNvPr id="28" name="직사각형 27"/>
          <p:cNvSpPr/>
          <p:nvPr/>
        </p:nvSpPr>
        <p:spPr>
          <a:xfrm>
            <a:off x="5617907" y="4606404"/>
            <a:ext cx="1789471" cy="905488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633990" y="3260174"/>
            <a:ext cx="1789471" cy="1101230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649661" y="3280067"/>
            <a:ext cx="189516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WSI path (folder)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Scan date (**)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Patch coordinate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Modified GT (WSI)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/>
              <a:t>Modified </a:t>
            </a:r>
            <a:r>
              <a:rPr lang="en-US" altLang="ko-KR" sz="1050" dirty="0" smtClean="0"/>
              <a:t>GT (patch)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52913" y="2312626"/>
            <a:ext cx="189516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/>
              <a:t>Modified GT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(WSI</a:t>
            </a:r>
            <a:r>
              <a:rPr lang="en-US" altLang="ko-KR" sz="1100" dirty="0" smtClean="0"/>
              <a:t>)</a:t>
            </a:r>
            <a:endParaRPr lang="en-US" altLang="ko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/>
              <a:t>Modified GT (patch)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452913" y="2185147"/>
            <a:ext cx="1689107" cy="773468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857062" y="4080611"/>
            <a:ext cx="18951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/>
              <a:t>Modified GT (WSI)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/>
              <a:t>Modified GT (patch</a:t>
            </a:r>
            <a:r>
              <a:rPr lang="en-US" altLang="ko-KR" sz="11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coordinate</a:t>
            </a:r>
            <a:endParaRPr lang="en-US" altLang="ko-KR" sz="1100" dirty="0"/>
          </a:p>
        </p:txBody>
      </p:sp>
      <p:sp>
        <p:nvSpPr>
          <p:cNvPr id="39" name="직사각형 38"/>
          <p:cNvSpPr/>
          <p:nvPr/>
        </p:nvSpPr>
        <p:spPr>
          <a:xfrm>
            <a:off x="1832794" y="4027300"/>
            <a:ext cx="1789471" cy="1045439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/>
          <p:cNvCxnSpPr/>
          <p:nvPr/>
        </p:nvCxnSpPr>
        <p:spPr>
          <a:xfrm flipH="1">
            <a:off x="1339147" y="3071638"/>
            <a:ext cx="4915" cy="1152815"/>
          </a:xfrm>
          <a:prstGeom prst="straightConnector1">
            <a:avLst/>
          </a:prstGeom>
          <a:ln w="3810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274320" y="523703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246206" y="86936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–data generation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86391" y="2983175"/>
            <a:ext cx="1186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By interaction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46206" y="571475"/>
            <a:ext cx="913376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데이터 흐름 </a:t>
            </a:r>
            <a:r>
              <a:rPr lang="en-US" altLang="ko-KR" sz="1400" b="1" dirty="0" smtClean="0"/>
              <a:t>– </a:t>
            </a:r>
            <a:r>
              <a:rPr lang="ko-KR" altLang="en-US" sz="1400" b="1" dirty="0" smtClean="0"/>
              <a:t>데이터 생성 프로세스</a:t>
            </a:r>
            <a:endParaRPr lang="en-US" altLang="ko-KR" sz="1400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Oracle</a:t>
            </a:r>
            <a:r>
              <a:rPr lang="ko-KR" altLang="en-US" sz="1400" dirty="0" smtClean="0"/>
              <a:t>에 의해 선별된 </a:t>
            </a:r>
            <a:r>
              <a:rPr lang="en-US" altLang="ko-KR" sz="1400" dirty="0" smtClean="0"/>
              <a:t>WSI</a:t>
            </a:r>
            <a:r>
              <a:rPr lang="ko-KR" altLang="en-US" sz="1400" dirty="0"/>
              <a:t>의</a:t>
            </a:r>
            <a:r>
              <a:rPr lang="ko-KR" altLang="en-US" sz="1400" dirty="0" smtClean="0"/>
              <a:t> 관리와 </a:t>
            </a:r>
            <a:r>
              <a:rPr lang="en-US" altLang="ko-KR" sz="1400" dirty="0" smtClean="0"/>
              <a:t>patch </a:t>
            </a:r>
            <a:r>
              <a:rPr lang="ko-KR" altLang="en-US" sz="1400" dirty="0" smtClean="0"/>
              <a:t>데이터의 생성 및 관리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선별된 데이터의 경우 복사하여 특정한 데이터 관리 방법에 따라 별도 관리 예정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674031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통 1"/>
          <p:cNvSpPr/>
          <p:nvPr/>
        </p:nvSpPr>
        <p:spPr>
          <a:xfrm>
            <a:off x="4913360" y="3880075"/>
            <a:ext cx="540774" cy="77674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590125" y="715428"/>
            <a:ext cx="1337187" cy="589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Feature cube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43185" y="4255138"/>
            <a:ext cx="1337187" cy="4029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SeeDP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262249" y="1303716"/>
            <a:ext cx="901797" cy="3663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Oracle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000793" y="4091460"/>
            <a:ext cx="1074381" cy="589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AL system</a:t>
            </a:r>
            <a:endParaRPr lang="ko-KR" altLang="en-US" dirty="0"/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4284194" y="4365514"/>
            <a:ext cx="479532" cy="0"/>
          </a:xfrm>
          <a:prstGeom prst="straightConnector1">
            <a:avLst/>
          </a:prstGeom>
          <a:ln w="38100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4244866" y="4567075"/>
            <a:ext cx="479532" cy="0"/>
          </a:xfrm>
          <a:prstGeom prst="straightConnector1">
            <a:avLst/>
          </a:prstGeom>
          <a:ln w="3810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562391" y="4355682"/>
            <a:ext cx="479532" cy="0"/>
          </a:xfrm>
          <a:prstGeom prst="straightConnector1">
            <a:avLst/>
          </a:prstGeom>
          <a:ln w="38100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>
            <a:off x="5523063" y="4557243"/>
            <a:ext cx="479532" cy="0"/>
          </a:xfrm>
          <a:prstGeom prst="straightConnector1">
            <a:avLst/>
          </a:prstGeom>
          <a:ln w="3810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5032992" y="2688683"/>
            <a:ext cx="0" cy="1027919"/>
          </a:xfrm>
          <a:prstGeom prst="straightConnector1">
            <a:avLst/>
          </a:prstGeom>
          <a:ln w="38100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5357457" y="2676025"/>
            <a:ext cx="4915" cy="1152815"/>
          </a:xfrm>
          <a:prstGeom prst="straightConnector1">
            <a:avLst/>
          </a:prstGeom>
          <a:ln w="3810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56755" y="4742581"/>
            <a:ext cx="2084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1) </a:t>
            </a:r>
            <a:r>
              <a:rPr lang="ko-KR" altLang="en-US" sz="1200" dirty="0" err="1" smtClean="0"/>
              <a:t>추천값</a:t>
            </a:r>
            <a:r>
              <a:rPr lang="ko-KR" altLang="en-US" sz="1200" dirty="0" smtClean="0"/>
              <a:t> 연산 </a:t>
            </a:r>
            <a:r>
              <a:rPr lang="en-US" altLang="ko-KR" sz="1200" dirty="0" smtClean="0"/>
              <a:t>*</a:t>
            </a:r>
          </a:p>
          <a:p>
            <a:r>
              <a:rPr lang="en-US" altLang="ko-KR" sz="1200" dirty="0" smtClean="0"/>
              <a:t>2) </a:t>
            </a:r>
            <a:r>
              <a:rPr lang="ko-KR" altLang="en-US" sz="1200" dirty="0" smtClean="0"/>
              <a:t>데이터 생성</a:t>
            </a:r>
            <a:endParaRPr lang="ko-KR" alt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5916354" y="660745"/>
            <a:ext cx="2084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1) WSI </a:t>
            </a:r>
            <a:r>
              <a:rPr lang="ko-KR" altLang="en-US" sz="1200" dirty="0" smtClean="0"/>
              <a:t>분석 정보 저장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896279" y="3978139"/>
            <a:ext cx="842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1) UI</a:t>
            </a:r>
            <a:endParaRPr lang="ko-KR" altLang="en-US" sz="1200" dirty="0"/>
          </a:p>
        </p:txBody>
      </p:sp>
      <p:sp>
        <p:nvSpPr>
          <p:cNvPr id="22" name="직사각형 21"/>
          <p:cNvSpPr/>
          <p:nvPr/>
        </p:nvSpPr>
        <p:spPr>
          <a:xfrm>
            <a:off x="3752759" y="1455891"/>
            <a:ext cx="1329185" cy="1107656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357457" y="1455891"/>
            <a:ext cx="18951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prediction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ordinate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5362372" y="1456105"/>
            <a:ext cx="1789471" cy="1107442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804172" y="1552192"/>
            <a:ext cx="189516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Scan date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20814" y="6280919"/>
            <a:ext cx="372642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*</a:t>
            </a:r>
            <a:r>
              <a:rPr lang="ko-KR" altLang="en-US" sz="1050" dirty="0" smtClean="0"/>
              <a:t>알고리즘 관리 편의를 위해 </a:t>
            </a:r>
            <a:r>
              <a:rPr lang="en-US" altLang="ko-KR" sz="1050" dirty="0" smtClean="0"/>
              <a:t>feature-cube </a:t>
            </a:r>
            <a:r>
              <a:rPr lang="ko-KR" altLang="en-US" sz="1050" dirty="0" smtClean="0"/>
              <a:t>시스템과 분리</a:t>
            </a:r>
            <a:endParaRPr lang="en-US" altLang="ko-KR" sz="1050" dirty="0" smtClean="0"/>
          </a:p>
          <a:p>
            <a:r>
              <a:rPr lang="en-US" altLang="ko-KR" sz="1050" dirty="0" smtClean="0"/>
              <a:t>** </a:t>
            </a:r>
            <a:r>
              <a:rPr lang="ko-KR" altLang="en-US" sz="1050" dirty="0" smtClean="0"/>
              <a:t>데이터 관리를 위해서 필요함</a:t>
            </a:r>
            <a:endParaRPr lang="en-US" altLang="ko-KR" sz="1050" dirty="0" smtClean="0"/>
          </a:p>
          <a:p>
            <a:r>
              <a:rPr lang="en-US" altLang="ko-KR" sz="1050" dirty="0" smtClean="0"/>
              <a:t>(-) </a:t>
            </a:r>
            <a:r>
              <a:rPr lang="ko-KR" altLang="en-US" sz="1050" dirty="0" smtClean="0"/>
              <a:t>데이터 베이스에 기록 되지는 않음</a:t>
            </a:r>
            <a:endParaRPr lang="ko-KR" altLang="en-US" sz="1050" dirty="0"/>
          </a:p>
        </p:txBody>
      </p:sp>
      <p:sp>
        <p:nvSpPr>
          <p:cNvPr id="27" name="TextBox 26"/>
          <p:cNvSpPr txBox="1"/>
          <p:nvPr/>
        </p:nvSpPr>
        <p:spPr>
          <a:xfrm>
            <a:off x="6098149" y="4524012"/>
            <a:ext cx="189516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AL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Recommendation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</a:t>
            </a:r>
            <a:r>
              <a:rPr lang="en-US" altLang="ko-KR" sz="1100" dirty="0" err="1" smtClean="0"/>
              <a:t>Rcmd</a:t>
            </a:r>
            <a:r>
              <a:rPr lang="en-US" altLang="ko-KR" sz="1100" dirty="0" smtClean="0"/>
              <a:t> list</a:t>
            </a:r>
          </a:p>
          <a:p>
            <a:r>
              <a:rPr lang="en-US" altLang="ko-KR" sz="1100" dirty="0" smtClean="0"/>
              <a:t>Patch generator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copy location (folder)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location (folder)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data (-)</a:t>
            </a:r>
            <a:endParaRPr lang="ko-KR" altLang="en-US" sz="1100" dirty="0"/>
          </a:p>
        </p:txBody>
      </p:sp>
      <p:sp>
        <p:nvSpPr>
          <p:cNvPr id="28" name="직사각형 27"/>
          <p:cNvSpPr/>
          <p:nvPr/>
        </p:nvSpPr>
        <p:spPr>
          <a:xfrm>
            <a:off x="6100709" y="4557243"/>
            <a:ext cx="1789471" cy="1582596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116792" y="2612060"/>
            <a:ext cx="1789471" cy="1876723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6159288" y="2643935"/>
            <a:ext cx="1895167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WSI path (folder)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Scan date (**)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WSI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WSI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Patch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Patch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Patch coordinate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Modified GT (WSI)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/>
              <a:t>Modified </a:t>
            </a:r>
            <a:r>
              <a:rPr lang="en-US" altLang="ko-KR" sz="1050" dirty="0" smtClean="0"/>
              <a:t>GT (patch)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flag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785370" y="2171575"/>
            <a:ext cx="189516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/>
              <a:t>Modified GT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(WSI</a:t>
            </a:r>
            <a:r>
              <a:rPr lang="en-US" altLang="ko-KR" sz="1100" dirty="0" smtClean="0"/>
              <a:t>)</a:t>
            </a:r>
            <a:endParaRPr lang="en-US" altLang="ko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/>
              <a:t>Modified GT (patch)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1785370" y="1808519"/>
            <a:ext cx="1689107" cy="1150921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2422005" y="4606698"/>
            <a:ext cx="18951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/>
              <a:t>Modified GT (WSI)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/>
              <a:t>Modified GT (patch</a:t>
            </a:r>
            <a:r>
              <a:rPr lang="en-US" altLang="ko-KR" sz="11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coordinate</a:t>
            </a:r>
            <a:endParaRPr lang="en-US" altLang="ko-KR" sz="1100" dirty="0"/>
          </a:p>
        </p:txBody>
      </p:sp>
      <p:sp>
        <p:nvSpPr>
          <p:cNvPr id="39" name="직사각형 38"/>
          <p:cNvSpPr/>
          <p:nvPr/>
        </p:nvSpPr>
        <p:spPr>
          <a:xfrm>
            <a:off x="2397737" y="4553387"/>
            <a:ext cx="1789471" cy="1045439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429491" y="2959440"/>
            <a:ext cx="842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As graphic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381916" y="3255360"/>
            <a:ext cx="1789471" cy="1141415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2420071" y="3280665"/>
            <a:ext cx="18951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</a:t>
            </a:r>
            <a:r>
              <a:rPr lang="en-US" altLang="ko-KR" sz="1100" dirty="0" err="1" smtClean="0"/>
              <a:t>Rcmd</a:t>
            </a:r>
            <a:endParaRPr lang="en-US" altLang="ko-KR" sz="11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</a:t>
            </a:r>
            <a:r>
              <a:rPr lang="en-US" altLang="ko-KR" sz="1100" dirty="0" err="1" smtClean="0"/>
              <a:t>Rcmd</a:t>
            </a:r>
            <a:r>
              <a:rPr lang="en-US" altLang="ko-KR" sz="1100" dirty="0" smtClean="0"/>
              <a:t> list</a:t>
            </a:r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1527173" y="2976481"/>
            <a:ext cx="0" cy="1027919"/>
          </a:xfrm>
          <a:prstGeom prst="straightConnector1">
            <a:avLst/>
          </a:prstGeom>
          <a:ln w="38100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H="1">
            <a:off x="1821949" y="3022477"/>
            <a:ext cx="4915" cy="1152815"/>
          </a:xfrm>
          <a:prstGeom prst="straightConnector1">
            <a:avLst/>
          </a:prstGeom>
          <a:ln w="3810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93785" y="1808519"/>
            <a:ext cx="1475512" cy="1141415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93785" y="1853628"/>
            <a:ext cx="18951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</a:t>
            </a:r>
            <a:r>
              <a:rPr lang="en-US" altLang="ko-KR" sz="1100" dirty="0" err="1" smtClean="0"/>
              <a:t>Rcmd</a:t>
            </a:r>
            <a:endParaRPr lang="en-US" altLang="ko-KR" sz="11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</a:t>
            </a:r>
            <a:r>
              <a:rPr lang="en-US" altLang="ko-KR" sz="1100" dirty="0" err="1" smtClean="0"/>
              <a:t>Rcmd</a:t>
            </a:r>
            <a:r>
              <a:rPr lang="en-US" altLang="ko-KR" sz="1100" dirty="0" smtClean="0"/>
              <a:t> list</a:t>
            </a:r>
          </a:p>
        </p:txBody>
      </p:sp>
      <p:cxnSp>
        <p:nvCxnSpPr>
          <p:cNvPr id="49" name="직선 연결선 48"/>
          <p:cNvCxnSpPr/>
          <p:nvPr/>
        </p:nvCxnSpPr>
        <p:spPr>
          <a:xfrm>
            <a:off x="274320" y="523703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246206" y="86936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56755" y="2612060"/>
            <a:ext cx="111841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*</a:t>
            </a:r>
            <a:r>
              <a:rPr lang="ko-KR" altLang="en-US" sz="1050" dirty="0" smtClean="0"/>
              <a:t>동일한 정보를 두 번 불러옴으로 진행 여부에 대한 </a:t>
            </a:r>
            <a:r>
              <a:rPr lang="ko-KR" altLang="en-US" sz="1050" dirty="0" err="1" smtClean="0"/>
              <a:t>표시자가</a:t>
            </a:r>
            <a:r>
              <a:rPr lang="ko-KR" altLang="en-US" sz="1050" dirty="0" smtClean="0"/>
              <a:t> 필요함</a:t>
            </a:r>
            <a:endParaRPr lang="ko-KR" altLang="en-US" sz="1050" dirty="0"/>
          </a:p>
        </p:txBody>
      </p:sp>
      <p:cxnSp>
        <p:nvCxnSpPr>
          <p:cNvPr id="8" name="직선 화살표 연결선 7"/>
          <p:cNvCxnSpPr>
            <a:stCxn id="41" idx="1"/>
          </p:cNvCxnSpPr>
          <p:nvPr/>
        </p:nvCxnSpPr>
        <p:spPr>
          <a:xfrm flipH="1">
            <a:off x="6715433" y="3062183"/>
            <a:ext cx="1241322" cy="1326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245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통 1"/>
          <p:cNvSpPr/>
          <p:nvPr/>
        </p:nvSpPr>
        <p:spPr>
          <a:xfrm>
            <a:off x="4913360" y="3880075"/>
            <a:ext cx="540774" cy="77674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590125" y="715428"/>
            <a:ext cx="1337187" cy="589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Feature cube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43185" y="4255138"/>
            <a:ext cx="1337187" cy="4029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SeeDP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262249" y="1303716"/>
            <a:ext cx="901797" cy="3663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Oracle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000793" y="4091460"/>
            <a:ext cx="1074381" cy="589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AL system</a:t>
            </a:r>
            <a:endParaRPr lang="ko-KR" altLang="en-US" dirty="0"/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4284194" y="4365514"/>
            <a:ext cx="479532" cy="0"/>
          </a:xfrm>
          <a:prstGeom prst="straightConnector1">
            <a:avLst/>
          </a:prstGeom>
          <a:ln w="38100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4244866" y="4567075"/>
            <a:ext cx="479532" cy="0"/>
          </a:xfrm>
          <a:prstGeom prst="straightConnector1">
            <a:avLst/>
          </a:prstGeom>
          <a:ln w="3810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562391" y="4355682"/>
            <a:ext cx="479532" cy="0"/>
          </a:xfrm>
          <a:prstGeom prst="straightConnector1">
            <a:avLst/>
          </a:prstGeom>
          <a:ln w="38100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>
            <a:off x="5523063" y="4557243"/>
            <a:ext cx="479532" cy="0"/>
          </a:xfrm>
          <a:prstGeom prst="straightConnector1">
            <a:avLst/>
          </a:prstGeom>
          <a:ln w="3810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5032992" y="2688683"/>
            <a:ext cx="0" cy="1027919"/>
          </a:xfrm>
          <a:prstGeom prst="straightConnector1">
            <a:avLst/>
          </a:prstGeom>
          <a:ln w="38100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5357457" y="2676025"/>
            <a:ext cx="4915" cy="1152815"/>
          </a:xfrm>
          <a:prstGeom prst="straightConnector1">
            <a:avLst/>
          </a:prstGeom>
          <a:ln w="3810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56755" y="4742581"/>
            <a:ext cx="2084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1) </a:t>
            </a:r>
            <a:r>
              <a:rPr lang="ko-KR" altLang="en-US" sz="1200" dirty="0" err="1" smtClean="0"/>
              <a:t>추천값</a:t>
            </a:r>
            <a:r>
              <a:rPr lang="ko-KR" altLang="en-US" sz="1200" dirty="0" smtClean="0"/>
              <a:t> 연산 </a:t>
            </a:r>
            <a:r>
              <a:rPr lang="en-US" altLang="ko-KR" sz="1200" dirty="0" smtClean="0"/>
              <a:t>*</a:t>
            </a:r>
          </a:p>
          <a:p>
            <a:r>
              <a:rPr lang="en-US" altLang="ko-KR" sz="1200" dirty="0" smtClean="0"/>
              <a:t>2) </a:t>
            </a:r>
            <a:r>
              <a:rPr lang="ko-KR" altLang="en-US" sz="1200" dirty="0" smtClean="0"/>
              <a:t>데이터 생성</a:t>
            </a:r>
            <a:endParaRPr lang="ko-KR" alt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5916354" y="660745"/>
            <a:ext cx="2084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1) WSI </a:t>
            </a:r>
            <a:r>
              <a:rPr lang="ko-KR" altLang="en-US" sz="1200" dirty="0" smtClean="0"/>
              <a:t>분석 정보 저장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896279" y="3978139"/>
            <a:ext cx="842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1) UI</a:t>
            </a:r>
            <a:endParaRPr lang="ko-KR" altLang="en-US" sz="1200" dirty="0"/>
          </a:p>
        </p:txBody>
      </p:sp>
      <p:sp>
        <p:nvSpPr>
          <p:cNvPr id="22" name="직사각형 21"/>
          <p:cNvSpPr/>
          <p:nvPr/>
        </p:nvSpPr>
        <p:spPr>
          <a:xfrm>
            <a:off x="3752759" y="1455891"/>
            <a:ext cx="1329185" cy="1107656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357457" y="1455891"/>
            <a:ext cx="18951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prediction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ordinate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5362372" y="1456105"/>
            <a:ext cx="1789471" cy="1107442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804172" y="1552192"/>
            <a:ext cx="189516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Scan date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20814" y="6280919"/>
            <a:ext cx="372642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*</a:t>
            </a:r>
            <a:r>
              <a:rPr lang="ko-KR" altLang="en-US" sz="1050" dirty="0" smtClean="0"/>
              <a:t>알고리즘 관리 편의를 위해 </a:t>
            </a:r>
            <a:r>
              <a:rPr lang="en-US" altLang="ko-KR" sz="1050" dirty="0" smtClean="0"/>
              <a:t>feature-cube </a:t>
            </a:r>
            <a:r>
              <a:rPr lang="ko-KR" altLang="en-US" sz="1050" dirty="0" smtClean="0"/>
              <a:t>시스템과 분리</a:t>
            </a:r>
            <a:endParaRPr lang="en-US" altLang="ko-KR" sz="1050" dirty="0" smtClean="0"/>
          </a:p>
          <a:p>
            <a:r>
              <a:rPr lang="en-US" altLang="ko-KR" sz="1050" dirty="0" smtClean="0"/>
              <a:t>** </a:t>
            </a:r>
            <a:r>
              <a:rPr lang="ko-KR" altLang="en-US" sz="1050" dirty="0" smtClean="0"/>
              <a:t>데이터 관리를 위해서 필요함</a:t>
            </a:r>
            <a:endParaRPr lang="en-US" altLang="ko-KR" sz="1050" dirty="0" smtClean="0"/>
          </a:p>
          <a:p>
            <a:r>
              <a:rPr lang="en-US" altLang="ko-KR" sz="1050" dirty="0" smtClean="0"/>
              <a:t>(-) </a:t>
            </a:r>
            <a:r>
              <a:rPr lang="ko-KR" altLang="en-US" sz="1050" dirty="0" smtClean="0"/>
              <a:t>데이터 베이스에 기록 되지는 않음</a:t>
            </a:r>
            <a:endParaRPr lang="ko-KR" altLang="en-US" sz="1050" dirty="0"/>
          </a:p>
        </p:txBody>
      </p:sp>
      <p:sp>
        <p:nvSpPr>
          <p:cNvPr id="29" name="직사각형 28"/>
          <p:cNvSpPr/>
          <p:nvPr/>
        </p:nvSpPr>
        <p:spPr>
          <a:xfrm>
            <a:off x="6116792" y="2612060"/>
            <a:ext cx="1789471" cy="1804103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6159288" y="2643935"/>
            <a:ext cx="1895167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WSI path (folder)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Scan date (**)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WSI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WSI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Patch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Patch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Patch coordinate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Modified GT (WSI)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/>
              <a:t>Modified </a:t>
            </a:r>
            <a:r>
              <a:rPr lang="en-US" altLang="ko-KR" sz="1050" dirty="0" smtClean="0"/>
              <a:t>GT (patch)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flag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785370" y="2171575"/>
            <a:ext cx="189516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/>
              <a:t>Modified GT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(WSI</a:t>
            </a:r>
            <a:r>
              <a:rPr lang="en-US" altLang="ko-KR" sz="1100" dirty="0" smtClean="0"/>
              <a:t>)</a:t>
            </a:r>
            <a:endParaRPr lang="en-US" altLang="ko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/>
              <a:t>Modified GT (patch)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1785370" y="1808519"/>
            <a:ext cx="1689107" cy="1150921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2422005" y="4606698"/>
            <a:ext cx="18951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/>
              <a:t>Modified GT (WSI)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/>
              <a:t>Modified GT (patch</a:t>
            </a:r>
            <a:r>
              <a:rPr lang="en-US" altLang="ko-KR" sz="11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coordinate</a:t>
            </a:r>
            <a:endParaRPr lang="en-US" altLang="ko-KR" sz="1100" dirty="0"/>
          </a:p>
        </p:txBody>
      </p:sp>
      <p:sp>
        <p:nvSpPr>
          <p:cNvPr id="39" name="직사각형 38"/>
          <p:cNvSpPr/>
          <p:nvPr/>
        </p:nvSpPr>
        <p:spPr>
          <a:xfrm>
            <a:off x="2397737" y="4553387"/>
            <a:ext cx="1789471" cy="1045439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429491" y="2959440"/>
            <a:ext cx="842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As graphic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381916" y="3255360"/>
            <a:ext cx="1789471" cy="1141415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2420071" y="3280665"/>
            <a:ext cx="18951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</a:t>
            </a:r>
            <a:r>
              <a:rPr lang="en-US" altLang="ko-KR" sz="1100" dirty="0" err="1" smtClean="0"/>
              <a:t>Rcmd</a:t>
            </a:r>
            <a:endParaRPr lang="en-US" altLang="ko-KR" sz="11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</a:t>
            </a:r>
            <a:r>
              <a:rPr lang="en-US" altLang="ko-KR" sz="1100" dirty="0" err="1" smtClean="0"/>
              <a:t>Rcmd</a:t>
            </a:r>
            <a:r>
              <a:rPr lang="en-US" altLang="ko-KR" sz="1100" dirty="0" smtClean="0"/>
              <a:t> list</a:t>
            </a:r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1527173" y="2976481"/>
            <a:ext cx="0" cy="1027919"/>
          </a:xfrm>
          <a:prstGeom prst="straightConnector1">
            <a:avLst/>
          </a:prstGeom>
          <a:ln w="38100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H="1">
            <a:off x="1821949" y="3022477"/>
            <a:ext cx="4915" cy="1152815"/>
          </a:xfrm>
          <a:prstGeom prst="straightConnector1">
            <a:avLst/>
          </a:prstGeom>
          <a:ln w="3810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93785" y="1808519"/>
            <a:ext cx="1475512" cy="1141415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93785" y="1853628"/>
            <a:ext cx="18951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</a:t>
            </a:r>
            <a:r>
              <a:rPr lang="en-US" altLang="ko-KR" sz="1100" dirty="0" err="1" smtClean="0"/>
              <a:t>Rcmd</a:t>
            </a:r>
            <a:endParaRPr lang="en-US" altLang="ko-KR" sz="11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</a:t>
            </a:r>
            <a:r>
              <a:rPr lang="en-US" altLang="ko-KR" sz="1100" dirty="0" err="1" smtClean="0"/>
              <a:t>Rcmd</a:t>
            </a:r>
            <a:r>
              <a:rPr lang="en-US" altLang="ko-KR" sz="1100" dirty="0" smtClean="0"/>
              <a:t> list</a:t>
            </a:r>
          </a:p>
        </p:txBody>
      </p:sp>
      <p:cxnSp>
        <p:nvCxnSpPr>
          <p:cNvPr id="49" name="직선 연결선 48"/>
          <p:cNvCxnSpPr/>
          <p:nvPr/>
        </p:nvCxnSpPr>
        <p:spPr>
          <a:xfrm>
            <a:off x="274320" y="523703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246206" y="86936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828412" y="2206902"/>
            <a:ext cx="1599883" cy="554671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2461466" y="4624353"/>
            <a:ext cx="1599883" cy="514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180132" y="3978139"/>
            <a:ext cx="1599883" cy="312099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>
            <a:stCxn id="51" idx="2"/>
            <a:endCxn id="52" idx="0"/>
          </p:cNvCxnSpPr>
          <p:nvPr/>
        </p:nvCxnSpPr>
        <p:spPr>
          <a:xfrm>
            <a:off x="2628354" y="2761573"/>
            <a:ext cx="633054" cy="1862780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2" idx="3"/>
            <a:endCxn id="53" idx="1"/>
          </p:cNvCxnSpPr>
          <p:nvPr/>
        </p:nvCxnSpPr>
        <p:spPr>
          <a:xfrm flipV="1">
            <a:off x="4061349" y="4134189"/>
            <a:ext cx="2118783" cy="747265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098149" y="4524012"/>
            <a:ext cx="189516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AL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Recommendation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</a:t>
            </a:r>
            <a:r>
              <a:rPr lang="en-US" altLang="ko-KR" sz="1100" dirty="0" err="1" smtClean="0"/>
              <a:t>Rcmd</a:t>
            </a:r>
            <a:r>
              <a:rPr lang="en-US" altLang="ko-KR" sz="1100" dirty="0" smtClean="0"/>
              <a:t> list</a:t>
            </a:r>
          </a:p>
          <a:p>
            <a:r>
              <a:rPr lang="en-US" altLang="ko-KR" sz="1100" dirty="0" smtClean="0"/>
              <a:t>Patch generator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copy location (folder)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location (folder)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data (-)</a:t>
            </a:r>
            <a:endParaRPr lang="ko-KR" altLang="en-US" sz="1100" dirty="0"/>
          </a:p>
        </p:txBody>
      </p:sp>
      <p:sp>
        <p:nvSpPr>
          <p:cNvPr id="62" name="직사각형 61"/>
          <p:cNvSpPr/>
          <p:nvPr/>
        </p:nvSpPr>
        <p:spPr>
          <a:xfrm>
            <a:off x="6100709" y="4557243"/>
            <a:ext cx="1789471" cy="1582596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099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06298" y="3671215"/>
            <a:ext cx="7704856" cy="8777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</a:rPr>
              <a:t>System overview 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오른쪽 화살표 1"/>
          <p:cNvSpPr/>
          <p:nvPr/>
        </p:nvSpPr>
        <p:spPr>
          <a:xfrm rot="10800000">
            <a:off x="4221313" y="1328398"/>
            <a:ext cx="651337" cy="48384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433" y="1073820"/>
            <a:ext cx="3014720" cy="2619394"/>
          </a:xfrm>
          <a:prstGeom prst="rect">
            <a:avLst/>
          </a:prstGeom>
        </p:spPr>
      </p:pic>
      <p:sp>
        <p:nvSpPr>
          <p:cNvPr id="28" name="오른쪽 화살표 27"/>
          <p:cNvSpPr/>
          <p:nvPr/>
        </p:nvSpPr>
        <p:spPr>
          <a:xfrm rot="10800000">
            <a:off x="4202674" y="2199336"/>
            <a:ext cx="651337" cy="48384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 rot="10800000">
            <a:off x="4221314" y="3152222"/>
            <a:ext cx="651337" cy="48384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rcRect l="32603"/>
          <a:stretch/>
        </p:blipFill>
        <p:spPr>
          <a:xfrm>
            <a:off x="5322828" y="1161987"/>
            <a:ext cx="2549375" cy="253122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872968" y="710900"/>
            <a:ext cx="1263650" cy="3333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WSI system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5581179" y="683494"/>
            <a:ext cx="2769293" cy="3333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Sample selection &amp; update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9562" y="4545513"/>
            <a:ext cx="3618525" cy="2290206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6"/>
          <a:srcRect l="42743" r="28300"/>
          <a:stretch/>
        </p:blipFill>
        <p:spPr>
          <a:xfrm>
            <a:off x="1993665" y="4266838"/>
            <a:ext cx="1115897" cy="2880739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>
            <a:off x="3112283" y="3961547"/>
            <a:ext cx="2769293" cy="3333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Sustainable system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4491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통 1"/>
          <p:cNvSpPr/>
          <p:nvPr/>
        </p:nvSpPr>
        <p:spPr>
          <a:xfrm>
            <a:off x="4913360" y="3880075"/>
            <a:ext cx="540774" cy="77674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590125" y="715428"/>
            <a:ext cx="1337187" cy="589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Feature cube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43185" y="4255138"/>
            <a:ext cx="1337187" cy="4029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SeeDP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262249" y="1303716"/>
            <a:ext cx="901797" cy="3663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Oracle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000793" y="4091460"/>
            <a:ext cx="1074381" cy="589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AL system</a:t>
            </a:r>
            <a:endParaRPr lang="ko-KR" altLang="en-US" dirty="0"/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4284194" y="4365514"/>
            <a:ext cx="479532" cy="0"/>
          </a:xfrm>
          <a:prstGeom prst="straightConnector1">
            <a:avLst/>
          </a:prstGeom>
          <a:ln w="38100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4244866" y="4567075"/>
            <a:ext cx="479532" cy="0"/>
          </a:xfrm>
          <a:prstGeom prst="straightConnector1">
            <a:avLst/>
          </a:prstGeom>
          <a:ln w="3810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562391" y="4355682"/>
            <a:ext cx="479532" cy="0"/>
          </a:xfrm>
          <a:prstGeom prst="straightConnector1">
            <a:avLst/>
          </a:prstGeom>
          <a:ln w="38100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>
            <a:off x="5523063" y="4557243"/>
            <a:ext cx="479532" cy="0"/>
          </a:xfrm>
          <a:prstGeom prst="straightConnector1">
            <a:avLst/>
          </a:prstGeom>
          <a:ln w="3810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5032992" y="2688683"/>
            <a:ext cx="0" cy="1027919"/>
          </a:xfrm>
          <a:prstGeom prst="straightConnector1">
            <a:avLst/>
          </a:prstGeom>
          <a:ln w="38100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5357457" y="2676025"/>
            <a:ext cx="4915" cy="1152815"/>
          </a:xfrm>
          <a:prstGeom prst="straightConnector1">
            <a:avLst/>
          </a:prstGeom>
          <a:ln w="3810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56755" y="4742581"/>
            <a:ext cx="2084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1) </a:t>
            </a:r>
            <a:r>
              <a:rPr lang="ko-KR" altLang="en-US" sz="1200" dirty="0" err="1" smtClean="0"/>
              <a:t>추천값</a:t>
            </a:r>
            <a:r>
              <a:rPr lang="ko-KR" altLang="en-US" sz="1200" dirty="0" smtClean="0"/>
              <a:t> 연산 </a:t>
            </a:r>
            <a:r>
              <a:rPr lang="en-US" altLang="ko-KR" sz="1200" dirty="0" smtClean="0"/>
              <a:t>*</a:t>
            </a:r>
          </a:p>
          <a:p>
            <a:r>
              <a:rPr lang="en-US" altLang="ko-KR" sz="1200" dirty="0" smtClean="0"/>
              <a:t>2) </a:t>
            </a:r>
            <a:r>
              <a:rPr lang="ko-KR" altLang="en-US" sz="1200" dirty="0" smtClean="0"/>
              <a:t>데이터 생성</a:t>
            </a:r>
            <a:endParaRPr lang="ko-KR" alt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5916354" y="660745"/>
            <a:ext cx="2084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1) WSI </a:t>
            </a:r>
            <a:r>
              <a:rPr lang="ko-KR" altLang="en-US" sz="1200" dirty="0" smtClean="0"/>
              <a:t>분석 정보 저장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896279" y="3978139"/>
            <a:ext cx="842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1) UI</a:t>
            </a:r>
            <a:endParaRPr lang="ko-KR" altLang="en-US" sz="1200" dirty="0"/>
          </a:p>
        </p:txBody>
      </p:sp>
      <p:sp>
        <p:nvSpPr>
          <p:cNvPr id="22" name="직사각형 21"/>
          <p:cNvSpPr/>
          <p:nvPr/>
        </p:nvSpPr>
        <p:spPr>
          <a:xfrm>
            <a:off x="3752759" y="1455891"/>
            <a:ext cx="1329185" cy="1107656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357457" y="1455891"/>
            <a:ext cx="18951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prediction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ordinate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5362372" y="1456105"/>
            <a:ext cx="1789471" cy="1107442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804172" y="1552192"/>
            <a:ext cx="189516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Scan date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20814" y="6280919"/>
            <a:ext cx="372642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*</a:t>
            </a:r>
            <a:r>
              <a:rPr lang="ko-KR" altLang="en-US" sz="1050" dirty="0" smtClean="0"/>
              <a:t>알고리즘 관리 편의를 위해 </a:t>
            </a:r>
            <a:r>
              <a:rPr lang="en-US" altLang="ko-KR" sz="1050" dirty="0" smtClean="0"/>
              <a:t>feature-cube </a:t>
            </a:r>
            <a:r>
              <a:rPr lang="ko-KR" altLang="en-US" sz="1050" dirty="0" smtClean="0"/>
              <a:t>시스템과 분리</a:t>
            </a:r>
            <a:endParaRPr lang="en-US" altLang="ko-KR" sz="1050" dirty="0" smtClean="0"/>
          </a:p>
          <a:p>
            <a:r>
              <a:rPr lang="en-US" altLang="ko-KR" sz="1050" dirty="0" smtClean="0"/>
              <a:t>** </a:t>
            </a:r>
            <a:r>
              <a:rPr lang="ko-KR" altLang="en-US" sz="1050" dirty="0" smtClean="0"/>
              <a:t>데이터 관리를 위해서 필요함</a:t>
            </a:r>
            <a:endParaRPr lang="en-US" altLang="ko-KR" sz="1050" dirty="0" smtClean="0"/>
          </a:p>
          <a:p>
            <a:r>
              <a:rPr lang="en-US" altLang="ko-KR" sz="1050" dirty="0" smtClean="0"/>
              <a:t>(-) </a:t>
            </a:r>
            <a:r>
              <a:rPr lang="ko-KR" altLang="en-US" sz="1050" dirty="0" smtClean="0"/>
              <a:t>데이터 베이스에 기록 되지는 않음</a:t>
            </a:r>
            <a:endParaRPr lang="ko-KR" altLang="en-US" sz="1050" dirty="0"/>
          </a:p>
        </p:txBody>
      </p:sp>
      <p:sp>
        <p:nvSpPr>
          <p:cNvPr id="29" name="직사각형 28"/>
          <p:cNvSpPr/>
          <p:nvPr/>
        </p:nvSpPr>
        <p:spPr>
          <a:xfrm>
            <a:off x="6116792" y="2612060"/>
            <a:ext cx="1789471" cy="1700183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6159288" y="2643935"/>
            <a:ext cx="189516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WSI path (folder)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Scan date (**)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WSI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WSI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Patch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Patch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Patch coordinate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Modified GT (WSI)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/>
              <a:t>Modified </a:t>
            </a:r>
            <a:r>
              <a:rPr lang="en-US" altLang="ko-KR" sz="1050" dirty="0" smtClean="0"/>
              <a:t>GT (patch)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785370" y="2171575"/>
            <a:ext cx="189516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/>
              <a:t>Modified GT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(WSI</a:t>
            </a:r>
            <a:r>
              <a:rPr lang="en-US" altLang="ko-KR" sz="1100" dirty="0" smtClean="0"/>
              <a:t>)</a:t>
            </a:r>
            <a:endParaRPr lang="en-US" altLang="ko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/>
              <a:t>Modified GT (patch)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1785370" y="1808519"/>
            <a:ext cx="1689107" cy="1150921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274320" y="6154966"/>
            <a:ext cx="444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u="sng" dirty="0" smtClean="0"/>
              <a:t>목표 슬라이드 개수와 학습 주기 논의 필요</a:t>
            </a:r>
            <a:endParaRPr lang="ko-KR" altLang="en-US" b="1" u="sng" dirty="0"/>
          </a:p>
        </p:txBody>
      </p:sp>
      <p:sp>
        <p:nvSpPr>
          <p:cNvPr id="38" name="TextBox 37"/>
          <p:cNvSpPr txBox="1"/>
          <p:nvPr/>
        </p:nvSpPr>
        <p:spPr>
          <a:xfrm>
            <a:off x="2422005" y="4606698"/>
            <a:ext cx="18951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/>
              <a:t>Modified GT (WSI)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/>
              <a:t>Modified GT (patch</a:t>
            </a:r>
            <a:r>
              <a:rPr lang="en-US" altLang="ko-KR" sz="11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coordinate</a:t>
            </a:r>
            <a:endParaRPr lang="en-US" altLang="ko-KR" sz="1100" dirty="0"/>
          </a:p>
        </p:txBody>
      </p:sp>
      <p:sp>
        <p:nvSpPr>
          <p:cNvPr id="39" name="직사각형 38"/>
          <p:cNvSpPr/>
          <p:nvPr/>
        </p:nvSpPr>
        <p:spPr>
          <a:xfrm>
            <a:off x="2397737" y="4553387"/>
            <a:ext cx="1789471" cy="1045439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429491" y="2959440"/>
            <a:ext cx="842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As graphic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381916" y="3255360"/>
            <a:ext cx="1789471" cy="1141415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2420071" y="3280665"/>
            <a:ext cx="18951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</a:t>
            </a:r>
            <a:r>
              <a:rPr lang="en-US" altLang="ko-KR" sz="1100" dirty="0" err="1" smtClean="0"/>
              <a:t>Rcmd</a:t>
            </a:r>
            <a:endParaRPr lang="en-US" altLang="ko-KR" sz="11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</a:t>
            </a:r>
            <a:r>
              <a:rPr lang="en-US" altLang="ko-KR" sz="1100" dirty="0" err="1" smtClean="0"/>
              <a:t>Rcmd</a:t>
            </a:r>
            <a:r>
              <a:rPr lang="en-US" altLang="ko-KR" sz="1100" dirty="0" smtClean="0"/>
              <a:t> list</a:t>
            </a:r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1527173" y="2976481"/>
            <a:ext cx="0" cy="1027919"/>
          </a:xfrm>
          <a:prstGeom prst="straightConnector1">
            <a:avLst/>
          </a:prstGeom>
          <a:ln w="38100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H="1">
            <a:off x="1821949" y="3022477"/>
            <a:ext cx="4915" cy="1152815"/>
          </a:xfrm>
          <a:prstGeom prst="straightConnector1">
            <a:avLst/>
          </a:prstGeom>
          <a:ln w="3810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93785" y="1808519"/>
            <a:ext cx="1475512" cy="1141415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93785" y="1853628"/>
            <a:ext cx="18951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</a:t>
            </a:r>
            <a:r>
              <a:rPr lang="en-US" altLang="ko-KR" sz="1100" dirty="0" err="1" smtClean="0"/>
              <a:t>Rcmd</a:t>
            </a:r>
            <a:endParaRPr lang="en-US" altLang="ko-KR" sz="11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</a:t>
            </a:r>
            <a:r>
              <a:rPr lang="en-US" altLang="ko-KR" sz="1100" dirty="0" err="1" smtClean="0"/>
              <a:t>Rcmd</a:t>
            </a:r>
            <a:r>
              <a:rPr lang="en-US" altLang="ko-KR" sz="1100" dirty="0" smtClean="0"/>
              <a:t> list</a:t>
            </a:r>
          </a:p>
        </p:txBody>
      </p:sp>
      <p:cxnSp>
        <p:nvCxnSpPr>
          <p:cNvPr id="49" name="직선 연결선 48"/>
          <p:cNvCxnSpPr/>
          <p:nvPr/>
        </p:nvCxnSpPr>
        <p:spPr>
          <a:xfrm>
            <a:off x="274320" y="523703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246206" y="86936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146078" y="4586531"/>
            <a:ext cx="1599883" cy="617715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2396683" y="4002834"/>
            <a:ext cx="1599883" cy="34926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51003" y="2580677"/>
            <a:ext cx="1599883" cy="34926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화살표 연결선 51"/>
          <p:cNvCxnSpPr>
            <a:stCxn id="41" idx="1"/>
            <a:endCxn id="42" idx="3"/>
          </p:cNvCxnSpPr>
          <p:nvPr/>
        </p:nvCxnSpPr>
        <p:spPr>
          <a:xfrm flipH="1" flipV="1">
            <a:off x="3996566" y="4177465"/>
            <a:ext cx="2149512" cy="717924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42" idx="1"/>
            <a:endCxn id="51" idx="2"/>
          </p:cNvCxnSpPr>
          <p:nvPr/>
        </p:nvCxnSpPr>
        <p:spPr>
          <a:xfrm flipH="1" flipV="1">
            <a:off x="850945" y="2929939"/>
            <a:ext cx="1545738" cy="1247526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098149" y="4524012"/>
            <a:ext cx="189516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AL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Recommendation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</a:t>
            </a:r>
            <a:r>
              <a:rPr lang="en-US" altLang="ko-KR" sz="1100" dirty="0" err="1" smtClean="0"/>
              <a:t>Rcmd</a:t>
            </a:r>
            <a:r>
              <a:rPr lang="en-US" altLang="ko-KR" sz="1100" dirty="0" smtClean="0"/>
              <a:t> list</a:t>
            </a:r>
          </a:p>
          <a:p>
            <a:r>
              <a:rPr lang="en-US" altLang="ko-KR" sz="1100" dirty="0" smtClean="0"/>
              <a:t>Patch generator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copy location (folder)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location (folder)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data (-)</a:t>
            </a:r>
            <a:endParaRPr lang="ko-KR" altLang="en-US" sz="1100" dirty="0"/>
          </a:p>
        </p:txBody>
      </p:sp>
      <p:sp>
        <p:nvSpPr>
          <p:cNvPr id="55" name="직사각형 54"/>
          <p:cNvSpPr/>
          <p:nvPr/>
        </p:nvSpPr>
        <p:spPr>
          <a:xfrm>
            <a:off x="6100709" y="4557243"/>
            <a:ext cx="1789471" cy="1582596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079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47030" y="-16510"/>
          <a:ext cx="5459012" cy="4862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7192">
                  <a:extLst>
                    <a:ext uri="{9D8B030D-6E8A-4147-A177-3AD203B41FA5}">
                      <a16:colId xmlns:a16="http://schemas.microsoft.com/office/drawing/2014/main" val="3338496263"/>
                    </a:ext>
                  </a:extLst>
                </a:gridCol>
                <a:gridCol w="1845891">
                  <a:extLst>
                    <a:ext uri="{9D8B030D-6E8A-4147-A177-3AD203B41FA5}">
                      <a16:colId xmlns:a16="http://schemas.microsoft.com/office/drawing/2014/main" val="620196970"/>
                    </a:ext>
                  </a:extLst>
                </a:gridCol>
                <a:gridCol w="2785929">
                  <a:extLst>
                    <a:ext uri="{9D8B030D-6E8A-4147-A177-3AD203B41FA5}">
                      <a16:colId xmlns:a16="http://schemas.microsoft.com/office/drawing/2014/main" val="19741533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table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Required Information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975439"/>
                  </a:ext>
                </a:extLst>
              </a:tr>
              <a:tr h="0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AL slide list</a:t>
                      </a:r>
                      <a:b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(Queue)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index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05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3757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 the slide was added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혹은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SEEDP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저장과 동일한 일자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93666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Folder where slides are stored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슬라이드가 저장된 위치</a:t>
                      </a:r>
                      <a:endParaRPr lang="en-US" altLang="ko-KR" sz="105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92443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Labels predicted by the 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모델이 예측했던 레이블</a:t>
                      </a:r>
                      <a:endParaRPr lang="en-US" altLang="ko-KR" sz="105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98978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Ground truth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사용자에 의해서 다시 </a:t>
                      </a:r>
                      <a:r>
                        <a:rPr lang="ko-KR" altLang="en-US" sz="1050" dirty="0" err="1" smtClean="0">
                          <a:solidFill>
                            <a:schemeClr val="tx1"/>
                          </a:solidFill>
                        </a:rPr>
                        <a:t>레이블링된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 정보</a:t>
                      </a:r>
                      <a:endParaRPr lang="en-US" altLang="ko-KR" sz="105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53393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Training method code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학습 시스템에 명령 목적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742950" lvl="1" indent="-285750" algn="l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0: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패치만 학습 </a:t>
                      </a:r>
                      <a:endParaRPr lang="en-US" altLang="ko-KR" sz="105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742950" lvl="1" indent="-285750" algn="l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1: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슬라이드만 학습</a:t>
                      </a:r>
                      <a:endParaRPr lang="en-US" altLang="ko-KR" sz="105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742950" lvl="1" indent="-285750" algn="l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2: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둘다 학습</a:t>
                      </a:r>
                      <a:endParaRPr lang="en-US" altLang="ko-KR" sz="105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26830"/>
                  </a:ext>
                </a:extLst>
              </a:tr>
              <a:tr h="2727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Whether patches are trained</a:t>
                      </a:r>
                      <a:endParaRPr lang="en-US" altLang="ko-KR" sz="105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완료 여부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</a:rPr>
                        <a:t>O/X</a:t>
                      </a:r>
                      <a:endParaRPr lang="en-US" altLang="ko-KR" sz="105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079788"/>
                  </a:ext>
                </a:extLst>
              </a:tr>
              <a:tr h="2727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Whether WSI are trained</a:t>
                      </a:r>
                      <a:endParaRPr lang="en-US" altLang="ko-KR" sz="105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완료 여부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</a:rPr>
                        <a:t>O/X</a:t>
                      </a:r>
                      <a:endParaRPr lang="en-US" altLang="ko-KR" sz="105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066126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AL Patch list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Folder where slides are stored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18542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Slide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Slide name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83177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Patch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Patch name= [Coordinates + slide name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66074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Labels predicted by the 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모델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기록 보존용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6887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Ground truth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50" dirty="0" err="1" smtClean="0">
                          <a:solidFill>
                            <a:schemeClr val="tx1"/>
                          </a:solidFill>
                        </a:rPr>
                        <a:t>변경되야할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 레이블 정보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282303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147030" y="5044188"/>
          <a:ext cx="5459012" cy="1584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1665">
                  <a:extLst>
                    <a:ext uri="{9D8B030D-6E8A-4147-A177-3AD203B41FA5}">
                      <a16:colId xmlns:a16="http://schemas.microsoft.com/office/drawing/2014/main" val="4048814938"/>
                    </a:ext>
                  </a:extLst>
                </a:gridCol>
                <a:gridCol w="1831180">
                  <a:extLst>
                    <a:ext uri="{9D8B030D-6E8A-4147-A177-3AD203B41FA5}">
                      <a16:colId xmlns:a16="http://schemas.microsoft.com/office/drawing/2014/main" val="2668000779"/>
                    </a:ext>
                  </a:extLst>
                </a:gridCol>
                <a:gridCol w="2796167">
                  <a:extLst>
                    <a:ext uri="{9D8B030D-6E8A-4147-A177-3AD203B41FA5}">
                      <a16:colId xmlns:a16="http://schemas.microsoft.com/office/drawing/2014/main" val="2016249999"/>
                    </a:ext>
                  </a:extLst>
                </a:gridCol>
              </a:tblGrid>
              <a:tr h="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Model management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index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pkey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8282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Start 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해당 모델로 업데이트 시작 일자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60410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Completion 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해당 모델로 업데이트 완료 일자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75490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The person in charge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담당자 이름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22752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Model info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Git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모델 정보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286114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5819612" y="-16510"/>
          <a:ext cx="2123942" cy="153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3942">
                  <a:extLst>
                    <a:ext uri="{9D8B030D-6E8A-4147-A177-3AD203B41FA5}">
                      <a16:colId xmlns:a16="http://schemas.microsoft.com/office/drawing/2014/main" val="1099686974"/>
                    </a:ext>
                  </a:extLst>
                </a:gridCol>
              </a:tblGrid>
              <a:tr h="347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Model </a:t>
                      </a:r>
                      <a:r>
                        <a:rPr lang="en-US" altLang="ko-KR" sz="1200" dirty="0" err="1" smtClean="0"/>
                        <a:t>manegment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016118"/>
                  </a:ext>
                </a:extLst>
              </a:tr>
              <a:tr h="939066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Index : primary key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Model_key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Start_date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updated_date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worker_name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14254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5819612" y="5305455"/>
          <a:ext cx="2123942" cy="153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3942">
                  <a:extLst>
                    <a:ext uri="{9D8B030D-6E8A-4147-A177-3AD203B41FA5}">
                      <a16:colId xmlns:a16="http://schemas.microsoft.com/office/drawing/2014/main" val="1099686974"/>
                    </a:ext>
                  </a:extLst>
                </a:gridCol>
              </a:tblGrid>
              <a:tr h="347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patch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016118"/>
                  </a:ext>
                </a:extLst>
              </a:tr>
              <a:tr h="939066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Index 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slide_name</a:t>
                      </a:r>
                      <a:r>
                        <a:rPr lang="en-US" altLang="ko-KR" sz="1200" dirty="0" smtClean="0"/>
                        <a:t> : </a:t>
                      </a:r>
                      <a:r>
                        <a:rPr lang="en-US" altLang="ko-KR" sz="1200" dirty="0" err="1" smtClean="0"/>
                        <a:t>fkey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Patch_name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location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Model_label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groundtruth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14254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5819612" y="2223101"/>
          <a:ext cx="2123942" cy="2267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3942">
                  <a:extLst>
                    <a:ext uri="{9D8B030D-6E8A-4147-A177-3AD203B41FA5}">
                      <a16:colId xmlns:a16="http://schemas.microsoft.com/office/drawing/2014/main" val="1099686974"/>
                    </a:ext>
                  </a:extLst>
                </a:gridCol>
              </a:tblGrid>
              <a:tr h="347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Silde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016118"/>
                  </a:ext>
                </a:extLst>
              </a:tr>
              <a:tr h="939066"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Index : primary key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 smtClean="0"/>
                        <a:t>Model_key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en-US" altLang="ko-KR" sz="1200" dirty="0" err="1" smtClean="0"/>
                        <a:t>fkey</a:t>
                      </a:r>
                      <a:endParaRPr lang="en-US" altLang="ko-KR" sz="1200" dirty="0" smtClean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 smtClean="0"/>
                        <a:t>Slide_name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Date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Folder_loc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Model_label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Groundtruth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Train_method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Patch_train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Slide_train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142542"/>
                  </a:ext>
                </a:extLst>
              </a:tr>
            </a:tbl>
          </a:graphicData>
        </a:graphic>
      </p:graphicFrame>
      <p:cxnSp>
        <p:nvCxnSpPr>
          <p:cNvPr id="8" name="직선 연결선 7"/>
          <p:cNvCxnSpPr>
            <a:stCxn id="4" idx="2"/>
            <a:endCxn id="6" idx="0"/>
          </p:cNvCxnSpPr>
          <p:nvPr/>
        </p:nvCxnSpPr>
        <p:spPr>
          <a:xfrm>
            <a:off x="6881583" y="1519525"/>
            <a:ext cx="0" cy="7035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stCxn id="6" idx="2"/>
            <a:endCxn id="5" idx="0"/>
          </p:cNvCxnSpPr>
          <p:nvPr/>
        </p:nvCxnSpPr>
        <p:spPr>
          <a:xfrm>
            <a:off x="6881583" y="4490656"/>
            <a:ext cx="0" cy="8147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812608" y="1569403"/>
            <a:ext cx="1379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809796" y="1607498"/>
            <a:ext cx="1379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812607" y="2113559"/>
            <a:ext cx="1379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 flipV="1">
            <a:off x="6881581" y="2113559"/>
            <a:ext cx="124057" cy="1095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6743634" y="2113559"/>
            <a:ext cx="152229" cy="1095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6881581" y="4601879"/>
            <a:ext cx="0" cy="7035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6812606" y="4532113"/>
            <a:ext cx="13794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6809794" y="4570208"/>
            <a:ext cx="13794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6812605" y="5195913"/>
            <a:ext cx="13794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 flipV="1">
            <a:off x="6881579" y="5195913"/>
            <a:ext cx="124057" cy="1095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V="1">
            <a:off x="6743632" y="5195913"/>
            <a:ext cx="152229" cy="1095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005636" y="1612281"/>
            <a:ext cx="854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Is made with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6923439" y="4667223"/>
            <a:ext cx="854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Consists of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7943554" y="6241326"/>
            <a:ext cx="13906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FF0000"/>
                </a:solidFill>
              </a:rPr>
              <a:t>테이블 추가 필요 </a:t>
            </a:r>
            <a:endParaRPr lang="en-US" altLang="ko-KR" sz="1100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>
                <a:solidFill>
                  <a:srgbClr val="FF0000"/>
                </a:solidFill>
              </a:rPr>
              <a:t>*모델 정보</a:t>
            </a:r>
            <a:endParaRPr lang="en-US" altLang="ko-KR" sz="1100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>
                <a:solidFill>
                  <a:srgbClr val="FF0000"/>
                </a:solidFill>
              </a:rPr>
              <a:t>*</a:t>
            </a:r>
            <a:r>
              <a:rPr lang="en-US" altLang="ko-KR" sz="1100" dirty="0" smtClean="0">
                <a:solidFill>
                  <a:srgbClr val="FF0000"/>
                </a:solidFill>
              </a:rPr>
              <a:t>tiling </a:t>
            </a:r>
            <a:r>
              <a:rPr lang="ko-KR" altLang="en-US" sz="1100" dirty="0" smtClean="0">
                <a:solidFill>
                  <a:srgbClr val="FF0000"/>
                </a:solidFill>
              </a:rPr>
              <a:t>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55421" y="0"/>
            <a:ext cx="766916" cy="5604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기존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12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736036"/>
              </p:ext>
            </p:extLst>
          </p:nvPr>
        </p:nvGraphicFramePr>
        <p:xfrm>
          <a:off x="6468541" y="0"/>
          <a:ext cx="2123942" cy="153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3942">
                  <a:extLst>
                    <a:ext uri="{9D8B030D-6E8A-4147-A177-3AD203B41FA5}">
                      <a16:colId xmlns:a16="http://schemas.microsoft.com/office/drawing/2014/main" val="1099686974"/>
                    </a:ext>
                  </a:extLst>
                </a:gridCol>
              </a:tblGrid>
              <a:tr h="347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Model </a:t>
                      </a:r>
                      <a:r>
                        <a:rPr lang="en-US" altLang="ko-KR" sz="1200" dirty="0" err="1" smtClean="0"/>
                        <a:t>manegment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016118"/>
                  </a:ext>
                </a:extLst>
              </a:tr>
              <a:tr h="939066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Index : primary key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Model_key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Start_date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updated_date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worker_name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14254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801870"/>
              </p:ext>
            </p:extLst>
          </p:nvPr>
        </p:nvGraphicFramePr>
        <p:xfrm>
          <a:off x="6465728" y="4589117"/>
          <a:ext cx="2123942" cy="2267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3942">
                  <a:extLst>
                    <a:ext uri="{9D8B030D-6E8A-4147-A177-3AD203B41FA5}">
                      <a16:colId xmlns:a16="http://schemas.microsoft.com/office/drawing/2014/main" val="1099686974"/>
                    </a:ext>
                  </a:extLst>
                </a:gridCol>
              </a:tblGrid>
              <a:tr h="347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rcmd_patch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016118"/>
                  </a:ext>
                </a:extLst>
              </a:tr>
              <a:tr h="939066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Index </a:t>
                      </a:r>
                      <a:r>
                        <a:rPr lang="en-US" altLang="ko-KR" sz="1200" dirty="0" smtClean="0"/>
                        <a:t>: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en-US" altLang="ko-KR" sz="1200" baseline="0" dirty="0" err="1" smtClean="0"/>
                        <a:t>pkey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slide_name</a:t>
                      </a:r>
                      <a:r>
                        <a:rPr lang="en-US" altLang="ko-KR" sz="1200" dirty="0" smtClean="0"/>
                        <a:t> : </a:t>
                      </a:r>
                      <a:r>
                        <a:rPr lang="en-US" altLang="ko-KR" sz="1200" dirty="0" err="1" smtClean="0"/>
                        <a:t>fkey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Patch_name</a:t>
                      </a:r>
                      <a:r>
                        <a:rPr lang="en-US" altLang="ko-KR" sz="1200" dirty="0" smtClean="0"/>
                        <a:t>: (text)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Patch_prediction</a:t>
                      </a:r>
                      <a:r>
                        <a:rPr lang="en-US" altLang="ko-KR" sz="1200" dirty="0" smtClean="0"/>
                        <a:t>: (char)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Patch_score</a:t>
                      </a:r>
                      <a:r>
                        <a:rPr lang="en-US" altLang="ko-KR" sz="1200" dirty="0" smtClean="0"/>
                        <a:t> : (float)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Patch_coordinate</a:t>
                      </a:r>
                      <a:r>
                        <a:rPr lang="en-US" altLang="ko-KR" sz="1200" dirty="0" smtClean="0"/>
                        <a:t> : (text)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Patch_G_path</a:t>
                      </a:r>
                      <a:r>
                        <a:rPr lang="en-US" altLang="ko-KR" sz="1200" dirty="0" smtClean="0"/>
                        <a:t>:</a:t>
                      </a:r>
                      <a:r>
                        <a:rPr lang="en-US" altLang="ko-KR" sz="1200" baseline="0" dirty="0" smtClean="0"/>
                        <a:t> (text)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Ground_truth</a:t>
                      </a:r>
                      <a:r>
                        <a:rPr lang="en-US" altLang="ko-KR" sz="1200" dirty="0" smtClean="0"/>
                        <a:t>: (char)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Flag: (char)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Oracle</a:t>
                      </a:r>
                      <a:r>
                        <a:rPr lang="en-US" altLang="ko-KR" sz="1200" baseline="0" dirty="0" err="1" smtClean="0"/>
                        <a:t>_selection</a:t>
                      </a:r>
                      <a:r>
                        <a:rPr lang="en-US" altLang="ko-KR" sz="1200" baseline="0" dirty="0" smtClean="0"/>
                        <a:t>: (char)</a:t>
                      </a:r>
                      <a:endParaRPr lang="en-US" altLang="ko-KR" sz="1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14254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394893"/>
              </p:ext>
            </p:extLst>
          </p:nvPr>
        </p:nvGraphicFramePr>
        <p:xfrm>
          <a:off x="6465728" y="1841638"/>
          <a:ext cx="2123942" cy="2450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3942">
                  <a:extLst>
                    <a:ext uri="{9D8B030D-6E8A-4147-A177-3AD203B41FA5}">
                      <a16:colId xmlns:a16="http://schemas.microsoft.com/office/drawing/2014/main" val="1099686974"/>
                    </a:ext>
                  </a:extLst>
                </a:gridCol>
              </a:tblGrid>
              <a:tr h="347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 </a:t>
                      </a:r>
                      <a:r>
                        <a:rPr lang="en-US" altLang="ko-KR" sz="1200" dirty="0" err="1" smtClean="0"/>
                        <a:t>rcmd</a:t>
                      </a:r>
                      <a:r>
                        <a:rPr lang="en-US" altLang="ko-KR" sz="1200" baseline="0" dirty="0" err="1" smtClean="0"/>
                        <a:t>_</a:t>
                      </a:r>
                      <a:r>
                        <a:rPr lang="en-US" altLang="ko-KR" sz="1200" dirty="0" err="1" smtClean="0"/>
                        <a:t>Silde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016118"/>
                  </a:ext>
                </a:extLst>
              </a:tr>
              <a:tr h="939066"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Index : primary key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 smtClean="0"/>
                        <a:t>Model_key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en-US" altLang="ko-KR" sz="1200" dirty="0" err="1" smtClean="0"/>
                        <a:t>fkey</a:t>
                      </a:r>
                      <a:endParaRPr lang="en-US" altLang="ko-KR" sz="1200" dirty="0" smtClean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 smtClean="0"/>
                        <a:t>Slide_name</a:t>
                      </a:r>
                      <a:r>
                        <a:rPr lang="en-US" altLang="ko-KR" sz="1200" dirty="0" smtClean="0"/>
                        <a:t> : (text)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 smtClean="0"/>
                        <a:t>Slide_path</a:t>
                      </a:r>
                      <a:r>
                        <a:rPr lang="en-US" altLang="ko-KR" sz="1200" dirty="0" smtClean="0"/>
                        <a:t> : (text)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 smtClean="0"/>
                        <a:t>Slide_copy_path</a:t>
                      </a:r>
                      <a:r>
                        <a:rPr lang="en-US" altLang="ko-KR" sz="1200" dirty="0" smtClean="0"/>
                        <a:t> (text)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Scan_Date</a:t>
                      </a:r>
                      <a:r>
                        <a:rPr lang="en-US" altLang="ko-KR" sz="1200" dirty="0" smtClean="0"/>
                        <a:t> : (date)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WSI prediction : (char)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WSI score</a:t>
                      </a:r>
                      <a:r>
                        <a:rPr lang="en-US" altLang="ko-KR" sz="1200" baseline="0" dirty="0" smtClean="0"/>
                        <a:t> : (float)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err="1" smtClean="0"/>
                        <a:t>Ground_truth</a:t>
                      </a:r>
                      <a:r>
                        <a:rPr lang="en-US" altLang="ko-KR" sz="1200" baseline="0" dirty="0" smtClean="0"/>
                        <a:t>: (char)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Flag: (char)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Oracle_selection</a:t>
                      </a:r>
                      <a:r>
                        <a:rPr lang="en-US" altLang="ko-KR" sz="1200" dirty="0" smtClean="0"/>
                        <a:t>:</a:t>
                      </a:r>
                      <a:r>
                        <a:rPr lang="en-US" altLang="ko-KR" sz="1200" baseline="0" dirty="0" smtClean="0"/>
                        <a:t> (char)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142542"/>
                  </a:ext>
                </a:extLst>
              </a:tr>
            </a:tbl>
          </a:graphicData>
        </a:graphic>
      </p:graphicFrame>
      <p:cxnSp>
        <p:nvCxnSpPr>
          <p:cNvPr id="8" name="직선 연결선 7"/>
          <p:cNvCxnSpPr>
            <a:stCxn id="4" idx="2"/>
          </p:cNvCxnSpPr>
          <p:nvPr/>
        </p:nvCxnSpPr>
        <p:spPr>
          <a:xfrm flipH="1">
            <a:off x="7527699" y="1536035"/>
            <a:ext cx="2813" cy="323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7461537" y="1585913"/>
            <a:ext cx="1379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458725" y="1624008"/>
            <a:ext cx="1379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461536" y="1748979"/>
            <a:ext cx="1379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 flipV="1">
            <a:off x="7530510" y="1748979"/>
            <a:ext cx="124057" cy="1095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7392563" y="1748979"/>
            <a:ext cx="152229" cy="1095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7533960" y="4288189"/>
            <a:ext cx="10832" cy="4749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7462172" y="4347500"/>
            <a:ext cx="13794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7459360" y="4385595"/>
            <a:ext cx="13794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464984" y="4653617"/>
            <a:ext cx="13794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 flipV="1">
            <a:off x="7533958" y="4653617"/>
            <a:ext cx="124057" cy="1095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V="1">
            <a:off x="7396011" y="4653617"/>
            <a:ext cx="152229" cy="1095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694829" y="1537641"/>
            <a:ext cx="1150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Is made with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7758445" y="4347500"/>
            <a:ext cx="854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Consists of</a:t>
            </a:r>
            <a:endParaRPr lang="ko-KR" altLang="en-US" sz="12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r="8729"/>
          <a:stretch/>
        </p:blipFill>
        <p:spPr>
          <a:xfrm>
            <a:off x="0" y="1703376"/>
            <a:ext cx="6210118" cy="386420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6206" y="6133011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*</a:t>
            </a:r>
            <a:r>
              <a:rPr lang="ko-KR" altLang="en-US" sz="1200" dirty="0" smtClean="0"/>
              <a:t>추천 받지 않은 슬라이드에 대한 </a:t>
            </a:r>
            <a:r>
              <a:rPr lang="en-US" altLang="ko-KR" sz="1200" dirty="0" smtClean="0"/>
              <a:t>oracle</a:t>
            </a:r>
            <a:r>
              <a:rPr lang="ko-KR" altLang="en-US" sz="1200" dirty="0" smtClean="0"/>
              <a:t>의 선택이 있는 경우에 대한 추가 경로 고민 필요 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SeeDP</a:t>
            </a:r>
            <a:r>
              <a:rPr lang="ko-KR" altLang="en-US" sz="1200" dirty="0" smtClean="0"/>
              <a:t>에 의해 직접 </a:t>
            </a:r>
            <a:r>
              <a:rPr lang="en-US" altLang="ko-KR" sz="1200" dirty="0" err="1" smtClean="0"/>
              <a:t>rcmd_slide</a:t>
            </a:r>
            <a:r>
              <a:rPr lang="ko-KR" altLang="en-US" sz="1200" dirty="0" smtClean="0"/>
              <a:t>에 추가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동일한 슬라이드가 추가되어 있는지 확인하는 기능 필요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cxnSp>
        <p:nvCxnSpPr>
          <p:cNvPr id="95" name="직선 연결선 94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데이터 베이스 재설계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72641" y="414300"/>
            <a:ext cx="913376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DB </a:t>
            </a:r>
            <a:r>
              <a:rPr lang="ko-KR" altLang="en-US" sz="1400" b="1" dirty="0" smtClean="0"/>
              <a:t>재설계</a:t>
            </a:r>
            <a:endParaRPr lang="en-US" altLang="ko-KR" sz="1400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새롭게 생성된 데이터 흐름에 따라서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데이터 베이스 재설계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DB </a:t>
            </a:r>
            <a:r>
              <a:rPr lang="ko-KR" altLang="en-US" sz="1400" dirty="0" smtClean="0"/>
              <a:t>설치 </a:t>
            </a:r>
            <a:r>
              <a:rPr lang="en-US" altLang="ko-KR" sz="1400" dirty="0" smtClean="0"/>
              <a:t>(14</a:t>
            </a:r>
            <a:r>
              <a:rPr lang="ko-KR" altLang="en-US" sz="1400" dirty="0" smtClean="0"/>
              <a:t>번 서버</a:t>
            </a:r>
            <a:r>
              <a:rPr lang="en-US" altLang="ko-KR" sz="1400" dirty="0" smtClean="0"/>
              <a:t>)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615" y="1652112"/>
            <a:ext cx="1838632" cy="14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271251" y="5434177"/>
            <a:ext cx="2104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데이터 흐름도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381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통 1"/>
          <p:cNvSpPr/>
          <p:nvPr/>
        </p:nvSpPr>
        <p:spPr>
          <a:xfrm>
            <a:off x="4111628" y="1044123"/>
            <a:ext cx="540774" cy="77674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70214" y="1213885"/>
            <a:ext cx="1337187" cy="4029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SeeDP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7185789" y="1051581"/>
            <a:ext cx="1074381" cy="589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AL system</a:t>
            </a:r>
            <a:endParaRPr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3632096" y="1410921"/>
            <a:ext cx="479532" cy="0"/>
          </a:xfrm>
          <a:prstGeom prst="straightConnector1">
            <a:avLst/>
          </a:prstGeom>
          <a:ln w="3810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4747387" y="1315803"/>
            <a:ext cx="479532" cy="0"/>
          </a:xfrm>
          <a:prstGeom prst="straightConnector1">
            <a:avLst/>
          </a:prstGeom>
          <a:ln w="38100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>
            <a:off x="4708059" y="1517364"/>
            <a:ext cx="479532" cy="0"/>
          </a:xfrm>
          <a:prstGeom prst="straightConnector1">
            <a:avLst/>
          </a:prstGeom>
          <a:ln w="3810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273866" y="1722659"/>
            <a:ext cx="2084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1) </a:t>
            </a:r>
            <a:r>
              <a:rPr lang="ko-KR" altLang="en-US" sz="1200" dirty="0" err="1" smtClean="0"/>
              <a:t>추천값</a:t>
            </a:r>
            <a:r>
              <a:rPr lang="ko-KR" altLang="en-US" sz="1200" dirty="0" smtClean="0"/>
              <a:t> 연산 </a:t>
            </a:r>
            <a:r>
              <a:rPr lang="en-US" altLang="ko-KR" sz="1200" dirty="0" smtClean="0"/>
              <a:t>*</a:t>
            </a:r>
          </a:p>
          <a:p>
            <a:r>
              <a:rPr lang="en-US" altLang="ko-KR" sz="1200" dirty="0" smtClean="0"/>
              <a:t>2) </a:t>
            </a:r>
            <a:r>
              <a:rPr lang="ko-KR" altLang="en-US" sz="1200" dirty="0" smtClean="0"/>
              <a:t>데이터 생성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6265042" y="6446093"/>
            <a:ext cx="37264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*</a:t>
            </a:r>
            <a:r>
              <a:rPr lang="ko-KR" altLang="en-US" sz="900" dirty="0" smtClean="0"/>
              <a:t>알고리즘 관리 편의를 위해 </a:t>
            </a:r>
            <a:r>
              <a:rPr lang="en-US" altLang="ko-KR" sz="900" dirty="0" smtClean="0"/>
              <a:t>feature-cube </a:t>
            </a:r>
            <a:r>
              <a:rPr lang="ko-KR" altLang="en-US" sz="900" dirty="0" smtClean="0"/>
              <a:t>시스템과 분리</a:t>
            </a:r>
            <a:endParaRPr lang="en-US" altLang="ko-KR" sz="900" dirty="0" smtClean="0"/>
          </a:p>
          <a:p>
            <a:r>
              <a:rPr lang="en-US" altLang="ko-KR" sz="900" dirty="0" smtClean="0"/>
              <a:t>** </a:t>
            </a:r>
            <a:r>
              <a:rPr lang="ko-KR" altLang="en-US" sz="900" dirty="0" smtClean="0"/>
              <a:t>데이터 관리를 위해서 필요함</a:t>
            </a:r>
            <a:endParaRPr lang="en-US" altLang="ko-KR" sz="900" dirty="0" smtClean="0"/>
          </a:p>
          <a:p>
            <a:r>
              <a:rPr lang="en-US" altLang="ko-KR" sz="900" dirty="0" smtClean="0"/>
              <a:t>(-) </a:t>
            </a:r>
            <a:r>
              <a:rPr lang="ko-KR" altLang="en-US" sz="900" dirty="0" smtClean="0"/>
              <a:t>데이터 베이스에 기록 되지는 않음</a:t>
            </a:r>
            <a:endParaRPr lang="ko-KR" altLang="en-US" sz="900" dirty="0"/>
          </a:p>
        </p:txBody>
      </p:sp>
      <p:sp>
        <p:nvSpPr>
          <p:cNvPr id="27" name="TextBox 26"/>
          <p:cNvSpPr txBox="1"/>
          <p:nvPr/>
        </p:nvSpPr>
        <p:spPr>
          <a:xfrm>
            <a:off x="5283145" y="1484133"/>
            <a:ext cx="189516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Patch generator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copy location (folder)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location (folder)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data (-)</a:t>
            </a:r>
            <a:endParaRPr lang="ko-KR" altLang="en-US" sz="1100" dirty="0"/>
          </a:p>
        </p:txBody>
      </p:sp>
      <p:sp>
        <p:nvSpPr>
          <p:cNvPr id="28" name="직사각형 27"/>
          <p:cNvSpPr/>
          <p:nvPr/>
        </p:nvSpPr>
        <p:spPr>
          <a:xfrm>
            <a:off x="5285705" y="1517364"/>
            <a:ext cx="1789471" cy="9054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301788" y="171134"/>
            <a:ext cx="1789471" cy="1101230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317459" y="191027"/>
            <a:ext cx="189516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WSI path (folder)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Scan date (**)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Patch coordinate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Modified GT (WSI)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/>
              <a:t>Modified </a:t>
            </a:r>
            <a:r>
              <a:rPr lang="en-US" altLang="ko-KR" sz="1050" dirty="0" smtClean="0"/>
              <a:t>GT (patch)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866893" y="990197"/>
            <a:ext cx="18951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/>
              <a:t>Modified GT (WSI)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/>
              <a:t>Modified GT (patch</a:t>
            </a:r>
            <a:r>
              <a:rPr lang="en-US" altLang="ko-KR" sz="11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coordinate</a:t>
            </a:r>
            <a:endParaRPr lang="en-US" altLang="ko-KR" sz="1100" dirty="0"/>
          </a:p>
        </p:txBody>
      </p:sp>
      <p:sp>
        <p:nvSpPr>
          <p:cNvPr id="39" name="직사각형 38"/>
          <p:cNvSpPr/>
          <p:nvPr/>
        </p:nvSpPr>
        <p:spPr>
          <a:xfrm>
            <a:off x="1842625" y="936886"/>
            <a:ext cx="1789471" cy="1045439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–data generation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60946" y="493029"/>
            <a:ext cx="9133768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데이터 관리 </a:t>
            </a:r>
            <a:r>
              <a:rPr lang="en-US" altLang="ko-KR" sz="1400" b="1" dirty="0" smtClean="0"/>
              <a:t>: </a:t>
            </a:r>
            <a:r>
              <a:rPr lang="ko-KR" altLang="en-US" sz="1400" b="1" dirty="0" smtClean="0"/>
              <a:t>데이터 업데이트 편의 목적</a:t>
            </a:r>
            <a:endParaRPr lang="en-US" altLang="ko-KR" sz="1400" b="1" dirty="0" smtClean="0"/>
          </a:p>
        </p:txBody>
      </p:sp>
      <p:sp>
        <p:nvSpPr>
          <p:cNvPr id="8" name="아래쪽 화살표 7"/>
          <p:cNvSpPr/>
          <p:nvPr/>
        </p:nvSpPr>
        <p:spPr>
          <a:xfrm rot="16200000">
            <a:off x="4864077" y="1731602"/>
            <a:ext cx="373977" cy="50144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폴더 아이콘 에 Dark Minimali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127" y="3693035"/>
            <a:ext cx="948106" cy="94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357814" y="4589364"/>
            <a:ext cx="1837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Scan Date: </a:t>
            </a:r>
          </a:p>
          <a:p>
            <a:r>
              <a:rPr lang="en-US" altLang="ko-KR" dirty="0" smtClean="0"/>
              <a:t>20220707</a:t>
            </a:r>
            <a:endParaRPr lang="ko-KR" altLang="en-US" dirty="0"/>
          </a:p>
        </p:txBody>
      </p:sp>
      <p:pic>
        <p:nvPicPr>
          <p:cNvPr id="31" name="Picture 4" descr="폴더 아이콘 에 Dark Minimalist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807" y="3435658"/>
            <a:ext cx="712326" cy="71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폴더 아이콘 에 Dark Minimalist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28" y="4879532"/>
            <a:ext cx="712326" cy="71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꺾인 연결선 11"/>
          <p:cNvCxnSpPr>
            <a:stCxn id="1028" idx="3"/>
            <a:endCxn id="31" idx="1"/>
          </p:cNvCxnSpPr>
          <p:nvPr/>
        </p:nvCxnSpPr>
        <p:spPr>
          <a:xfrm flipV="1">
            <a:off x="3462233" y="3791821"/>
            <a:ext cx="744574" cy="375267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1028" idx="3"/>
            <a:endCxn id="32" idx="1"/>
          </p:cNvCxnSpPr>
          <p:nvPr/>
        </p:nvCxnSpPr>
        <p:spPr>
          <a:xfrm>
            <a:off x="3462233" y="4167088"/>
            <a:ext cx="705495" cy="106860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267067" y="4137143"/>
            <a:ext cx="68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WSI </a:t>
            </a:r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691531" y="3267483"/>
            <a:ext cx="235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20220101010101</a:t>
            </a:r>
            <a:endParaRPr lang="ko-KR" altLang="en-US" dirty="0"/>
          </a:p>
        </p:txBody>
      </p:sp>
      <p:pic>
        <p:nvPicPr>
          <p:cNvPr id="51" name="Picture 4" descr="폴더 아이콘 에 Dark Minimalis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961" y="3280167"/>
            <a:ext cx="249665" cy="24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5702002" y="3522548"/>
            <a:ext cx="235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20220101010102</a:t>
            </a:r>
            <a:endParaRPr lang="ko-KR" altLang="en-US" dirty="0"/>
          </a:p>
        </p:txBody>
      </p:sp>
      <p:pic>
        <p:nvPicPr>
          <p:cNvPr id="53" name="Picture 4" descr="폴더 아이콘 에 Dark Minimalis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961" y="3546783"/>
            <a:ext cx="249665" cy="24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5691531" y="3791821"/>
            <a:ext cx="235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20220101010103</a:t>
            </a:r>
            <a:endParaRPr lang="ko-KR" altLang="en-US" dirty="0"/>
          </a:p>
        </p:txBody>
      </p:sp>
      <p:pic>
        <p:nvPicPr>
          <p:cNvPr id="55" name="Picture 4" descr="폴더 아이콘 에 Dark Minimalis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961" y="3804505"/>
            <a:ext cx="249665" cy="24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 rot="5400000">
            <a:off x="5967092" y="4146281"/>
            <a:ext cx="55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5300159" y="3150703"/>
            <a:ext cx="2225784" cy="128223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화살표 연결선 44"/>
          <p:cNvCxnSpPr/>
          <p:nvPr/>
        </p:nvCxnSpPr>
        <p:spPr>
          <a:xfrm>
            <a:off x="4919133" y="3739654"/>
            <a:ext cx="3810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167728" y="5526892"/>
            <a:ext cx="751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</a:t>
            </a:r>
            <a:r>
              <a:rPr lang="en-US" altLang="ko-KR" dirty="0" smtClean="0"/>
              <a:t>atch</a:t>
            </a:r>
            <a:endParaRPr lang="ko-KR" altLang="en-US" dirty="0"/>
          </a:p>
        </p:txBody>
      </p:sp>
      <p:pic>
        <p:nvPicPr>
          <p:cNvPr id="62" name="Picture 4" descr="폴더 아이콘 에 Dark Minimalis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466" y="4901181"/>
            <a:ext cx="249665" cy="24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" descr="폴더 아이콘 에 Dark Minimalis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466" y="5167797"/>
            <a:ext cx="249665" cy="24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폴더 아이콘 에 Dark Minimalis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466" y="5425519"/>
            <a:ext cx="249665" cy="24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/>
          <p:cNvSpPr txBox="1"/>
          <p:nvPr/>
        </p:nvSpPr>
        <p:spPr>
          <a:xfrm>
            <a:off x="5676657" y="4865165"/>
            <a:ext cx="39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</a:t>
            </a:r>
            <a:endParaRPr lang="ko-KR" alt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5676657" y="5121559"/>
            <a:ext cx="39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</a:t>
            </a:r>
            <a:endParaRPr lang="ko-KR" alt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5674738" y="5387636"/>
            <a:ext cx="39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</a:t>
            </a:r>
            <a:endParaRPr lang="ko-KR" altLang="en-US" dirty="0"/>
          </a:p>
        </p:txBody>
      </p:sp>
      <p:sp>
        <p:nvSpPr>
          <p:cNvPr id="68" name="직사각형 67"/>
          <p:cNvSpPr/>
          <p:nvPr/>
        </p:nvSpPr>
        <p:spPr>
          <a:xfrm>
            <a:off x="5230556" y="4669070"/>
            <a:ext cx="2225784" cy="128223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/>
          <p:cNvCxnSpPr/>
          <p:nvPr/>
        </p:nvCxnSpPr>
        <p:spPr>
          <a:xfrm>
            <a:off x="4853495" y="5282542"/>
            <a:ext cx="3810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4" descr="폴더 아이콘 에 Dark Minimalis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414" y="2944830"/>
            <a:ext cx="588699" cy="58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/>
          <p:cNvSpPr txBox="1"/>
          <p:nvPr/>
        </p:nvSpPr>
        <p:spPr>
          <a:xfrm>
            <a:off x="1139060" y="3393207"/>
            <a:ext cx="1837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Scan Date: </a:t>
            </a:r>
          </a:p>
          <a:p>
            <a:r>
              <a:rPr lang="en-US" altLang="ko-KR" sz="1200" dirty="0" smtClean="0"/>
              <a:t>20220706</a:t>
            </a:r>
            <a:endParaRPr lang="ko-KR" altLang="en-US" sz="1200" dirty="0"/>
          </a:p>
        </p:txBody>
      </p:sp>
      <p:pic>
        <p:nvPicPr>
          <p:cNvPr id="72" name="Picture 4" descr="폴더 아이콘 에 Dark Minimalis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041" y="3920500"/>
            <a:ext cx="588699" cy="58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/>
          <p:cNvSpPr txBox="1"/>
          <p:nvPr/>
        </p:nvSpPr>
        <p:spPr>
          <a:xfrm>
            <a:off x="1187789" y="4446949"/>
            <a:ext cx="1837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Scan Date: </a:t>
            </a:r>
          </a:p>
          <a:p>
            <a:r>
              <a:rPr lang="en-US" altLang="ko-KR" sz="1200" dirty="0" smtClean="0"/>
              <a:t>20220707</a:t>
            </a:r>
            <a:endParaRPr lang="ko-KR" altLang="en-US" sz="1200" dirty="0"/>
          </a:p>
        </p:txBody>
      </p:sp>
      <p:pic>
        <p:nvPicPr>
          <p:cNvPr id="74" name="Picture 4" descr="폴더 아이콘 에 Dark Minimalis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425" y="4894892"/>
            <a:ext cx="588699" cy="58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/>
          <p:cNvSpPr txBox="1"/>
          <p:nvPr/>
        </p:nvSpPr>
        <p:spPr>
          <a:xfrm>
            <a:off x="1132706" y="5387636"/>
            <a:ext cx="1837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Scan Date: </a:t>
            </a:r>
          </a:p>
          <a:p>
            <a:r>
              <a:rPr lang="en-US" altLang="ko-KR" sz="1200" dirty="0" smtClean="0"/>
              <a:t>20220708</a:t>
            </a:r>
            <a:endParaRPr lang="ko-KR" altLang="en-US" sz="1200" dirty="0"/>
          </a:p>
        </p:txBody>
      </p:sp>
      <p:sp>
        <p:nvSpPr>
          <p:cNvPr id="61" name="직사각형 60"/>
          <p:cNvSpPr/>
          <p:nvPr/>
        </p:nvSpPr>
        <p:spPr>
          <a:xfrm>
            <a:off x="1168550" y="3832554"/>
            <a:ext cx="814126" cy="106871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오른쪽 화살표 75"/>
          <p:cNvSpPr/>
          <p:nvPr/>
        </p:nvSpPr>
        <p:spPr>
          <a:xfrm>
            <a:off x="2007568" y="4051881"/>
            <a:ext cx="460355" cy="12759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589" y="4916481"/>
            <a:ext cx="866775" cy="266700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023448" y="5203928"/>
            <a:ext cx="866775" cy="266700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011414" y="5522431"/>
            <a:ext cx="866775" cy="266700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 rot="5400000">
            <a:off x="950951" y="2945316"/>
            <a:ext cx="1101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….</a:t>
            </a:r>
            <a:endParaRPr lang="ko-KR" altLang="en-US" dirty="0"/>
          </a:p>
        </p:txBody>
      </p:sp>
      <p:sp>
        <p:nvSpPr>
          <p:cNvPr id="82" name="TextBox 81"/>
          <p:cNvSpPr txBox="1"/>
          <p:nvPr/>
        </p:nvSpPr>
        <p:spPr>
          <a:xfrm rot="5400000">
            <a:off x="884577" y="6304311"/>
            <a:ext cx="1101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….</a:t>
            </a:r>
            <a:endParaRPr lang="ko-KR" altLang="en-US" dirty="0"/>
          </a:p>
        </p:txBody>
      </p:sp>
      <p:sp>
        <p:nvSpPr>
          <p:cNvPr id="81" name="직사각형 80"/>
          <p:cNvSpPr/>
          <p:nvPr/>
        </p:nvSpPr>
        <p:spPr>
          <a:xfrm>
            <a:off x="1150740" y="2591694"/>
            <a:ext cx="7003324" cy="3865062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1102392" y="6467861"/>
            <a:ext cx="66205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u="sng" dirty="0"/>
              <a:t>@</a:t>
            </a:r>
            <a:r>
              <a:rPr lang="ko-KR" altLang="en-US" sz="1100" b="1" u="sng" dirty="0" smtClean="0"/>
              <a:t>분리된 폴더에서 </a:t>
            </a:r>
            <a:r>
              <a:rPr lang="en-US" altLang="ko-KR" sz="1100" b="1" u="sng" dirty="0" err="1" smtClean="0"/>
              <a:t>LossDiff</a:t>
            </a:r>
            <a:r>
              <a:rPr lang="ko-KR" altLang="en-US" sz="1100" b="1" u="sng" dirty="0" smtClean="0"/>
              <a:t>에 대한 학습 가능 여부 논의 필요</a:t>
            </a:r>
            <a:endParaRPr lang="en-US" altLang="ko-KR" sz="1100" b="1" u="sng" dirty="0" smtClean="0"/>
          </a:p>
          <a:p>
            <a:r>
              <a:rPr lang="en-US" altLang="ko-KR" sz="1100" b="1" u="sng" dirty="0" smtClean="0"/>
              <a:t>@ </a:t>
            </a:r>
            <a:r>
              <a:rPr lang="ko-KR" altLang="en-US" sz="1100" b="1" u="sng" dirty="0" smtClean="0"/>
              <a:t>혹은 학습 주기에 따라서 폴더 관리 형태 변환 가능</a:t>
            </a:r>
            <a:endParaRPr lang="ko-KR" altLang="en-US" sz="1100" b="1" u="sng" dirty="0"/>
          </a:p>
        </p:txBody>
      </p:sp>
    </p:spTree>
    <p:extLst>
      <p:ext uri="{BB962C8B-B14F-4D97-AF65-F5344CB8AC3E}">
        <p14:creationId xmlns:p14="http://schemas.microsoft.com/office/powerpoint/2010/main" val="3213230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슬라이드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Incremental learning – </a:t>
            </a:r>
            <a:r>
              <a:rPr lang="ko-KR" altLang="en-US" sz="2000" b="1" dirty="0" smtClean="0">
                <a:latin typeface="+mj-ea"/>
                <a:ea typeface="+mj-ea"/>
              </a:rPr>
              <a:t>기타 업데이트 계획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3498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46206" y="86936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기타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사항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이전 정보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6206" y="571475"/>
            <a:ext cx="9133768" cy="199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좌표 </a:t>
            </a:r>
            <a:r>
              <a:rPr lang="ko-KR" altLang="en-US" sz="1400" b="1" dirty="0" smtClean="0"/>
              <a:t>기반 패치 선별 방법 </a:t>
            </a:r>
            <a:r>
              <a:rPr lang="en-US" altLang="ko-KR" sz="1400" b="1" dirty="0" smtClean="0"/>
              <a:t>(‘</a:t>
            </a:r>
            <a:r>
              <a:rPr lang="ko-KR" altLang="en-US" sz="1400" b="1" dirty="0" smtClean="0"/>
              <a:t>박영진</a:t>
            </a:r>
            <a:r>
              <a:rPr lang="en-US" altLang="ko-KR" sz="1400" b="1" dirty="0" smtClean="0"/>
              <a:t>):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1) </a:t>
            </a:r>
            <a:r>
              <a:rPr lang="ko-KR" altLang="en-US" sz="1400" dirty="0" smtClean="0"/>
              <a:t>기존과 동일하게 </a:t>
            </a:r>
            <a:r>
              <a:rPr lang="en-US" altLang="ko-KR" sz="1400" dirty="0" smtClean="0"/>
              <a:t>annotation only </a:t>
            </a:r>
            <a:r>
              <a:rPr lang="ko-KR" altLang="en-US" sz="1400" dirty="0" smtClean="0"/>
              <a:t>이미지에서 </a:t>
            </a:r>
            <a:r>
              <a:rPr lang="en-US" altLang="ko-KR" sz="1400" dirty="0" smtClean="0"/>
              <a:t>patch </a:t>
            </a:r>
            <a:r>
              <a:rPr lang="ko-KR" altLang="en-US" sz="1400" dirty="0" smtClean="0"/>
              <a:t>이미지 생성 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폴더 </a:t>
            </a:r>
            <a:r>
              <a:rPr lang="en-US" altLang="ko-KR" sz="1400" b="1" dirty="0" smtClean="0"/>
              <a:t>1]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저장</a:t>
            </a:r>
            <a:r>
              <a:rPr lang="en-US" altLang="ko-KR" sz="1400" dirty="0" smtClean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2) </a:t>
            </a:r>
            <a:r>
              <a:rPr lang="ko-KR" altLang="en-US" sz="1400" dirty="0" smtClean="0"/>
              <a:t>동일한 </a:t>
            </a:r>
            <a:r>
              <a:rPr lang="en-US" altLang="ko-KR" sz="1400" dirty="0" smtClean="0"/>
              <a:t>original WSI</a:t>
            </a:r>
            <a:r>
              <a:rPr lang="ko-KR" altLang="en-US" sz="1400" dirty="0" smtClean="0"/>
              <a:t>의 </a:t>
            </a:r>
            <a:r>
              <a:rPr lang="en-US" altLang="ko-KR" sz="1400" dirty="0" smtClean="0"/>
              <a:t>patch </a:t>
            </a:r>
            <a:r>
              <a:rPr lang="ko-KR" altLang="en-US" sz="1400" dirty="0" smtClean="0"/>
              <a:t>이미지를 생성 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폴더 </a:t>
            </a:r>
            <a:r>
              <a:rPr lang="en-US" altLang="ko-KR" sz="1400" b="1" dirty="0" smtClean="0"/>
              <a:t>2]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저장</a:t>
            </a:r>
            <a:r>
              <a:rPr lang="en-US" altLang="ko-KR" sz="1400" dirty="0" smtClean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3)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폴더 </a:t>
            </a:r>
            <a:r>
              <a:rPr lang="en-US" altLang="ko-KR" sz="1400" b="1" dirty="0" smtClean="0"/>
              <a:t>1]</a:t>
            </a:r>
            <a:r>
              <a:rPr lang="ko-KR" altLang="en-US" sz="1400" dirty="0" smtClean="0"/>
              <a:t>과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폴더 </a:t>
            </a:r>
            <a:r>
              <a:rPr lang="en-US" altLang="ko-KR" sz="1400" b="1" dirty="0" smtClean="0"/>
              <a:t>2]</a:t>
            </a:r>
            <a:r>
              <a:rPr lang="ko-KR" altLang="en-US" sz="1400" dirty="0" smtClean="0"/>
              <a:t>의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파일 리스트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좌표 정보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를 비교하여</a:t>
            </a:r>
            <a:r>
              <a:rPr lang="en-US" altLang="ko-KR" sz="1400" dirty="0" smtClean="0"/>
              <a:t>,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4)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폴더 </a:t>
            </a:r>
            <a:r>
              <a:rPr lang="en-US" altLang="ko-KR" sz="1400" b="1" dirty="0" smtClean="0"/>
              <a:t>1]</a:t>
            </a:r>
            <a:r>
              <a:rPr lang="ko-KR" altLang="en-US" sz="1400" dirty="0" smtClean="0"/>
              <a:t>의 리스트와 동일한 이미지만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폴더 </a:t>
            </a:r>
            <a:r>
              <a:rPr lang="en-US" altLang="ko-KR" sz="1400" b="1" dirty="0" smtClean="0"/>
              <a:t>2]</a:t>
            </a:r>
            <a:r>
              <a:rPr lang="ko-KR" altLang="en-US" sz="1400" dirty="0" smtClean="0"/>
              <a:t>에 남기고 나머지 필터 링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400" dirty="0" smtClean="0"/>
              <a:t>*</a:t>
            </a:r>
            <a:r>
              <a:rPr lang="ko-KR" altLang="en-US" sz="1400" dirty="0" smtClean="0"/>
              <a:t>기존보다 용량과 시간 소요가 높음</a:t>
            </a:r>
            <a:endParaRPr lang="ko-KR" altLang="en-US" sz="14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5" y="5558572"/>
            <a:ext cx="1137532" cy="11375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024" y="5558572"/>
            <a:ext cx="1137532" cy="11375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오른쪽 화살표 18"/>
          <p:cNvSpPr/>
          <p:nvPr/>
        </p:nvSpPr>
        <p:spPr>
          <a:xfrm>
            <a:off x="3364561" y="5732364"/>
            <a:ext cx="797401" cy="25456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976947" y="6023953"/>
            <a:ext cx="3076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EX) </a:t>
            </a:r>
          </a:p>
          <a:p>
            <a:r>
              <a:rPr lang="en-US" altLang="ko-KR" sz="1200" dirty="0" smtClean="0"/>
              <a:t>label : Dysplasia</a:t>
            </a:r>
          </a:p>
          <a:p>
            <a:r>
              <a:rPr lang="en-US" altLang="ko-KR" sz="1200" dirty="0" smtClean="0"/>
              <a:t>White space </a:t>
            </a:r>
            <a:r>
              <a:rPr lang="ko-KR" altLang="en-US" sz="1200" dirty="0" smtClean="0"/>
              <a:t>비율</a:t>
            </a:r>
            <a:r>
              <a:rPr lang="en-US" altLang="ko-KR" sz="1200" dirty="0" smtClean="0"/>
              <a:t>: 80%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5646359" y="6053202"/>
            <a:ext cx="3076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EX) </a:t>
            </a:r>
          </a:p>
          <a:p>
            <a:r>
              <a:rPr lang="en-US" altLang="ko-KR" sz="1200" dirty="0" smtClean="0"/>
              <a:t>label : Dysplasia</a:t>
            </a:r>
          </a:p>
          <a:p>
            <a:r>
              <a:rPr lang="en-US" altLang="ko-KR" sz="1200" dirty="0" smtClean="0"/>
              <a:t>Label smoothing: </a:t>
            </a:r>
            <a:r>
              <a:rPr lang="en-US" altLang="ko-KR" sz="1200" dirty="0" smtClean="0">
                <a:solidFill>
                  <a:srgbClr val="FF0000"/>
                </a:solidFill>
              </a:rPr>
              <a:t>[0.5, 0.6, 0]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87574" y="6598766"/>
            <a:ext cx="1295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N  D  M</a:t>
            </a:r>
            <a:endParaRPr lang="ko-KR" altLang="en-US" sz="11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940" y="2412370"/>
            <a:ext cx="6950043" cy="28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7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13" y="2747341"/>
            <a:ext cx="8437278" cy="411065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308" y="162615"/>
            <a:ext cx="6318221" cy="25847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84213" y="2871018"/>
            <a:ext cx="8594316" cy="391323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274320" y="523703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46206" y="86936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좌표 기반 패치 생성 방법 코드 생성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487" y="647381"/>
            <a:ext cx="27975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새롭게 하나의 코드로 생성</a:t>
            </a:r>
            <a:endParaRPr lang="en-US" altLang="ko-KR" sz="14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기존 코드 대체 가능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31009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+mj-ea"/>
                <a:ea typeface="+mj-ea"/>
              </a:rPr>
              <a:t>슬라이드 시스템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j-ea"/>
                <a:ea typeface="+mj-ea"/>
              </a:rPr>
              <a:t>Incremental learning – </a:t>
            </a:r>
            <a:r>
              <a:rPr lang="ko-KR" altLang="en-US" sz="2000" b="1" dirty="0">
                <a:latin typeface="+mj-ea"/>
                <a:ea typeface="+mj-ea"/>
              </a:rPr>
              <a:t>기타 사항</a:t>
            </a:r>
          </a:p>
        </p:txBody>
      </p:sp>
    </p:spTree>
    <p:extLst>
      <p:ext uri="{BB962C8B-B14F-4D97-AF65-F5344CB8AC3E}">
        <p14:creationId xmlns:p14="http://schemas.microsoft.com/office/powerpoint/2010/main" val="3499439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직선 연결선 4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246206" y="28081"/>
            <a:ext cx="6075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요청 및 논의 필요 사항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patch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정성 평가 시스템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639" y="2405650"/>
            <a:ext cx="2812469" cy="15072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4" name="원통 83"/>
          <p:cNvSpPr/>
          <p:nvPr/>
        </p:nvSpPr>
        <p:spPr>
          <a:xfrm>
            <a:off x="2459616" y="2770924"/>
            <a:ext cx="540774" cy="77674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840611" y="3622480"/>
            <a:ext cx="1778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14</a:t>
            </a:r>
            <a:r>
              <a:rPr lang="ko-KR" altLang="en-US" sz="1400" dirty="0" smtClean="0"/>
              <a:t>번 서버 </a:t>
            </a:r>
            <a:r>
              <a:rPr lang="en-US" altLang="ko-KR" sz="1400" dirty="0" smtClean="0"/>
              <a:t>(window) DB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372641" y="530224"/>
            <a:ext cx="81416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smtClean="0"/>
              <a:t>Patch classifier</a:t>
            </a:r>
            <a:r>
              <a:rPr lang="ko-KR" altLang="en-US" sz="1600" b="1" dirty="0" smtClean="0"/>
              <a:t>의 사전 평가 시스템</a:t>
            </a:r>
            <a:endParaRPr lang="en-US" altLang="ko-KR" sz="1600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최근 실험을 통해</a:t>
            </a:r>
            <a:r>
              <a:rPr lang="en-US" altLang="ko-KR" sz="1600" dirty="0" smtClean="0"/>
              <a:t>, patch classifier</a:t>
            </a:r>
            <a:r>
              <a:rPr lang="ko-KR" altLang="en-US" sz="1600" dirty="0" smtClean="0"/>
              <a:t>의 </a:t>
            </a:r>
            <a:r>
              <a:rPr lang="ko-KR" altLang="en-US" sz="1600" b="1" dirty="0" smtClean="0"/>
              <a:t>정량적 성능은 </a:t>
            </a:r>
            <a:r>
              <a:rPr lang="ko-KR" altLang="en-US" sz="1600" dirty="0" smtClean="0"/>
              <a:t>버전에 따라 </a:t>
            </a:r>
            <a:r>
              <a:rPr lang="ko-KR" altLang="en-US" sz="1600" b="1" dirty="0" smtClean="0"/>
              <a:t>큰 차이를 </a:t>
            </a:r>
            <a:r>
              <a:rPr lang="ko-KR" altLang="en-US" sz="1600" dirty="0" smtClean="0"/>
              <a:t>보이지 않음</a:t>
            </a:r>
            <a:endParaRPr lang="en-US" altLang="ko-KR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실제로 과거</a:t>
            </a:r>
            <a:r>
              <a:rPr lang="en-US" altLang="ko-KR" sz="1600" dirty="0" smtClean="0"/>
              <a:t>, </a:t>
            </a:r>
            <a:r>
              <a:rPr lang="ko-KR" altLang="en-US" sz="1600" b="1" dirty="0" smtClean="0"/>
              <a:t>가장 높은 </a:t>
            </a:r>
            <a:r>
              <a:rPr lang="ko-KR" altLang="en-US" sz="1600" dirty="0" smtClean="0"/>
              <a:t>수치를 보였던 </a:t>
            </a:r>
            <a:r>
              <a:rPr lang="en-US" altLang="ko-KR" sz="1600" b="1" dirty="0" err="1" smtClean="0"/>
              <a:t>lossdiff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모델의 </a:t>
            </a:r>
            <a:r>
              <a:rPr lang="ko-KR" altLang="en-US" sz="1600" dirty="0" smtClean="0"/>
              <a:t>경우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실 사용에서는 좋지 않은 평가를 받은 적이 몇차례 있음 </a:t>
            </a:r>
            <a:endParaRPr lang="en-US" altLang="ko-KR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따라서</a:t>
            </a:r>
            <a:r>
              <a:rPr lang="en-US" altLang="ko-KR" sz="1600" dirty="0" smtClean="0"/>
              <a:t>, patch classifier</a:t>
            </a:r>
            <a:r>
              <a:rPr lang="ko-KR" altLang="en-US" sz="1600" dirty="0" smtClean="0"/>
              <a:t>의 사전 평가 시스템을 제안 </a:t>
            </a:r>
            <a:endParaRPr lang="ko-KR" altLang="en-US" sz="1600" dirty="0"/>
          </a:p>
        </p:txBody>
      </p:sp>
      <p:sp>
        <p:nvSpPr>
          <p:cNvPr id="6" name="아래쪽 화살표 5"/>
          <p:cNvSpPr/>
          <p:nvPr/>
        </p:nvSpPr>
        <p:spPr>
          <a:xfrm>
            <a:off x="2459616" y="4279795"/>
            <a:ext cx="373626" cy="9733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원통 84"/>
          <p:cNvSpPr/>
          <p:nvPr/>
        </p:nvSpPr>
        <p:spPr>
          <a:xfrm>
            <a:off x="2421837" y="5387284"/>
            <a:ext cx="540774" cy="77674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1995897" y="6186996"/>
            <a:ext cx="1392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Dummy DB</a:t>
            </a:r>
          </a:p>
          <a:p>
            <a:pPr algn="ctr"/>
            <a:r>
              <a:rPr lang="en-US" altLang="ko-KR" sz="1400" dirty="0" smtClean="0"/>
              <a:t>Patch </a:t>
            </a:r>
            <a:r>
              <a:rPr lang="ko-KR" altLang="en-US" sz="1400" dirty="0" smtClean="0"/>
              <a:t>평가 전용</a:t>
            </a:r>
            <a:endParaRPr lang="ko-KR" altLang="en-US" sz="1400" dirty="0"/>
          </a:p>
        </p:txBody>
      </p:sp>
      <p:sp>
        <p:nvSpPr>
          <p:cNvPr id="9" name="오른쪽 화살표 8"/>
          <p:cNvSpPr/>
          <p:nvPr/>
        </p:nvSpPr>
        <p:spPr>
          <a:xfrm>
            <a:off x="1403101" y="5683045"/>
            <a:ext cx="875020" cy="2753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46206" y="5589016"/>
            <a:ext cx="13863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평가용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슬라이드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only</a:t>
            </a:r>
            <a:endParaRPr lang="ko-KR" altLang="en-US" sz="1400" dirty="0"/>
          </a:p>
        </p:txBody>
      </p:sp>
      <p:cxnSp>
        <p:nvCxnSpPr>
          <p:cNvPr id="17" name="직선 화살표 연결선 16"/>
          <p:cNvCxnSpPr>
            <a:stCxn id="84" idx="4"/>
            <a:endCxn id="60" idx="1"/>
          </p:cNvCxnSpPr>
          <p:nvPr/>
        </p:nvCxnSpPr>
        <p:spPr>
          <a:xfrm>
            <a:off x="3000390" y="3159298"/>
            <a:ext cx="687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그림 8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613897" y="5022010"/>
            <a:ext cx="2812469" cy="150729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8" name="직선 화살표 연결선 87"/>
          <p:cNvCxnSpPr>
            <a:stCxn id="85" idx="4"/>
            <a:endCxn id="87" idx="1"/>
          </p:cNvCxnSpPr>
          <p:nvPr/>
        </p:nvCxnSpPr>
        <p:spPr>
          <a:xfrm>
            <a:off x="2962611" y="5775658"/>
            <a:ext cx="6512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068719" y="6523594"/>
            <a:ext cx="1582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분리된 주소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786474" y="1758475"/>
            <a:ext cx="32100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 *WSI </a:t>
            </a:r>
            <a:r>
              <a:rPr lang="ko-KR" altLang="en-US" sz="1400" dirty="0" smtClean="0"/>
              <a:t>경우 실전 평가용 데이터를 추가로 요청한 상황 </a:t>
            </a:r>
            <a:r>
              <a:rPr lang="en-US" altLang="ko-KR" sz="1400" dirty="0" smtClean="0"/>
              <a:t>(7/8 </a:t>
            </a:r>
            <a:r>
              <a:rPr lang="ko-KR" altLang="en-US" sz="1400" dirty="0" smtClean="0"/>
              <a:t>확보 예정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89" name="오른쪽 화살표 88"/>
          <p:cNvSpPr/>
          <p:nvPr/>
        </p:nvSpPr>
        <p:spPr>
          <a:xfrm>
            <a:off x="6516475" y="5676512"/>
            <a:ext cx="875020" cy="2753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7391495" y="5643715"/>
            <a:ext cx="924232" cy="3539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oracle</a:t>
            </a:r>
            <a:endParaRPr lang="ko-KR" alt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7157284" y="6045221"/>
            <a:ext cx="1392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정성 평가</a:t>
            </a:r>
            <a:endParaRPr lang="ko-KR" altLang="en-US" sz="1400" dirty="0"/>
          </a:p>
        </p:txBody>
      </p:sp>
      <p:sp>
        <p:nvSpPr>
          <p:cNvPr id="91" name="TextBox 90"/>
          <p:cNvSpPr txBox="1"/>
          <p:nvPr/>
        </p:nvSpPr>
        <p:spPr>
          <a:xfrm>
            <a:off x="6651713" y="2933244"/>
            <a:ext cx="2275612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현재 시스템에서는 패치 평가를 위해서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시스템 전체에 영향이 미침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41647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246206" y="86936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이슈 요약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8548" y="724609"/>
            <a:ext cx="8120586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u="sng" dirty="0"/>
              <a:t>AL </a:t>
            </a:r>
            <a:r>
              <a:rPr lang="ko-KR" altLang="en-US" sz="1400" b="1" u="sng" dirty="0"/>
              <a:t>시스템</a:t>
            </a:r>
            <a:endParaRPr lang="en-US" altLang="ko-KR" sz="1400" b="1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알고리즘 개발과 더불어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시스템 개발 착수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현재 설계 마무리 단계</a:t>
            </a:r>
            <a:r>
              <a:rPr lang="en-US" altLang="ko-KR" sz="1400" dirty="0" smtClean="0"/>
              <a:t>)</a:t>
            </a: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u="sng" dirty="0" smtClean="0"/>
              <a:t>AL </a:t>
            </a:r>
            <a:r>
              <a:rPr lang="ko-KR" altLang="en-US" sz="1400" b="1" u="sng" dirty="0" smtClean="0"/>
              <a:t>시스템 사전 평가 방법 논의 필요</a:t>
            </a:r>
            <a:endParaRPr lang="en-US" altLang="ko-KR" sz="1400" b="1" u="sng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AL </a:t>
            </a:r>
            <a:r>
              <a:rPr lang="ko-KR" altLang="en-US" sz="1400" dirty="0" smtClean="0"/>
              <a:t>이후 생성된 모델의 성능 사전 평가 시스템 필요 </a:t>
            </a:r>
            <a:endParaRPr lang="en-US" altLang="ko-KR" sz="1400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(</a:t>
            </a:r>
            <a:r>
              <a:rPr lang="ko-KR" altLang="en-US" sz="1400" dirty="0" smtClean="0"/>
              <a:t>업데이트가 반드시 </a:t>
            </a:r>
            <a:r>
              <a:rPr lang="ko-KR" altLang="en-US" sz="1400" dirty="0" smtClean="0"/>
              <a:t>효과적이지 </a:t>
            </a:r>
            <a:r>
              <a:rPr lang="ko-KR" altLang="en-US" sz="1400" dirty="0" err="1" smtClean="0"/>
              <a:t>않을수</a:t>
            </a:r>
            <a:r>
              <a:rPr lang="ko-KR" altLang="en-US" sz="1400" dirty="0" smtClean="0"/>
              <a:t> 있기 때문임 </a:t>
            </a:r>
            <a:r>
              <a:rPr lang="en-US" altLang="ko-KR" sz="1400" dirty="0" smtClean="0"/>
              <a:t>_</a:t>
            </a:r>
            <a:r>
              <a:rPr lang="ko-KR" altLang="en-US" sz="1400" dirty="0" smtClean="0"/>
              <a:t>경험적 사실</a:t>
            </a:r>
            <a:r>
              <a:rPr lang="en-US" altLang="ko-KR" sz="1400" dirty="0" smtClean="0"/>
              <a:t>[2019-2020]</a:t>
            </a:r>
            <a:r>
              <a:rPr lang="en-US" altLang="ko-KR" sz="1400" dirty="0" smtClean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WSI </a:t>
            </a:r>
            <a:r>
              <a:rPr lang="ko-KR" altLang="en-US" sz="1400" dirty="0" smtClean="0"/>
              <a:t>사전 평가를 위한 평가 세트 요청 </a:t>
            </a:r>
            <a:r>
              <a:rPr lang="en-US" altLang="ko-KR" sz="1400" dirty="0" smtClean="0"/>
              <a:t>(~7/8)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Patch </a:t>
            </a:r>
            <a:r>
              <a:rPr lang="ko-KR" altLang="en-US" sz="1400" dirty="0" smtClean="0"/>
              <a:t>사전 평가를 위한 정성 평가 시스템 논의 필요</a:t>
            </a:r>
            <a:endParaRPr lang="en-US" altLang="ko-KR" sz="1400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전형적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혹은 </a:t>
            </a:r>
            <a:r>
              <a:rPr lang="en-US" altLang="ko-KR" sz="1400" dirty="0" smtClean="0"/>
              <a:t>patch </a:t>
            </a:r>
            <a:r>
              <a:rPr lang="ko-KR" altLang="en-US" sz="1400" dirty="0" smtClean="0"/>
              <a:t>분류기의 성능을 다방면에서 평가하기 적합한 </a:t>
            </a:r>
            <a:r>
              <a:rPr lang="en-US" altLang="ko-KR" sz="1400" dirty="0" smtClean="0"/>
              <a:t>WSI </a:t>
            </a:r>
            <a:r>
              <a:rPr lang="ko-KR" altLang="en-US" sz="1400" dirty="0" smtClean="0"/>
              <a:t>필요</a:t>
            </a:r>
            <a:endParaRPr lang="en-US" altLang="ko-KR" sz="1400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추가적 시스템이 요구됨 </a:t>
            </a:r>
            <a:r>
              <a:rPr lang="en-US" altLang="ko-KR" sz="1400" dirty="0" smtClean="0"/>
              <a:t>(*dummy </a:t>
            </a:r>
            <a:r>
              <a:rPr lang="en-US" altLang="ko-KR" sz="1400" dirty="0" err="1" smtClean="0"/>
              <a:t>Seedp</a:t>
            </a:r>
            <a:r>
              <a:rPr lang="en-US" altLang="ko-KR" sz="1400" dirty="0" smtClean="0"/>
              <a:t>)</a:t>
            </a: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u="sng" dirty="0"/>
              <a:t>DB </a:t>
            </a:r>
            <a:r>
              <a:rPr lang="ko-KR" altLang="en-US" sz="1400" b="1" u="sng" dirty="0"/>
              <a:t>재설계</a:t>
            </a:r>
            <a:endParaRPr lang="en-US" altLang="ko-KR" sz="1400" b="1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재설계 </a:t>
            </a:r>
            <a:r>
              <a:rPr lang="en-US" altLang="ko-KR" sz="1400" dirty="0" smtClean="0"/>
              <a:t>DB </a:t>
            </a:r>
            <a:r>
              <a:rPr lang="ko-KR" altLang="en-US" sz="1400" dirty="0" smtClean="0"/>
              <a:t>설치 </a:t>
            </a:r>
            <a:r>
              <a:rPr lang="en-US" altLang="ko-KR" sz="1400" dirty="0" smtClean="0"/>
              <a:t>(14:kaist_demo)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알고리즘 및 트레이닝 파트 프레임 설계 진행중</a:t>
            </a: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u="sng" dirty="0" smtClean="0"/>
              <a:t>2022-2023 </a:t>
            </a:r>
            <a:r>
              <a:rPr lang="ko-KR" altLang="en-US" sz="1400" b="1" u="sng" dirty="0"/>
              <a:t>일정 재설계</a:t>
            </a:r>
            <a:endParaRPr lang="en-US" altLang="ko-KR" sz="1400" b="1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Federated learning</a:t>
            </a:r>
            <a:r>
              <a:rPr lang="ko-KR" altLang="en-US" sz="1400" dirty="0"/>
              <a:t>에 대한 가능성 논의를 했으나</a:t>
            </a:r>
            <a:r>
              <a:rPr lang="en-US" altLang="ko-KR" sz="1400" dirty="0"/>
              <a:t>, generalization</a:t>
            </a:r>
            <a:r>
              <a:rPr lang="ko-KR" altLang="en-US" sz="1400" dirty="0"/>
              <a:t>에 집중하는 것으로 변경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Incremental learning </a:t>
            </a:r>
            <a:r>
              <a:rPr lang="ko-KR" altLang="en-US" sz="1400" dirty="0"/>
              <a:t>올 하반기 개발 시작 </a:t>
            </a:r>
            <a:r>
              <a:rPr lang="ko-KR" altLang="en-US" sz="1400" dirty="0" smtClean="0"/>
              <a:t>계획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73" y="5030705"/>
            <a:ext cx="3694967" cy="1682016"/>
          </a:xfrm>
          <a:prstGeom prst="rect">
            <a:avLst/>
          </a:prstGeom>
        </p:spPr>
      </p:pic>
      <p:pic>
        <p:nvPicPr>
          <p:cNvPr id="5122" name="Picture 2" descr="Theory of Deep Learning: Generaliza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909" y="5293325"/>
            <a:ext cx="2185019" cy="115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4428841" y="5661964"/>
            <a:ext cx="777666" cy="4194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068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+mj-ea"/>
                <a:ea typeface="+mj-ea"/>
              </a:rPr>
              <a:t>슬라이드 시스템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j-ea"/>
                <a:ea typeface="+mj-ea"/>
              </a:rPr>
              <a:t>Incremental learning – patch </a:t>
            </a:r>
            <a:r>
              <a:rPr lang="ko-KR" altLang="en-US" sz="2000" b="1" dirty="0">
                <a:latin typeface="+mj-ea"/>
                <a:ea typeface="+mj-ea"/>
              </a:rPr>
              <a:t>업데이트 전략 실험</a:t>
            </a:r>
          </a:p>
        </p:txBody>
      </p:sp>
    </p:spTree>
    <p:extLst>
      <p:ext uri="{BB962C8B-B14F-4D97-AF65-F5344CB8AC3E}">
        <p14:creationId xmlns:p14="http://schemas.microsoft.com/office/powerpoint/2010/main" val="831098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+mj-ea"/>
                <a:ea typeface="+mj-ea"/>
              </a:rPr>
              <a:t>슬라이드 시스템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j-ea"/>
                <a:ea typeface="+mj-ea"/>
              </a:rPr>
              <a:t>Incremental learning – </a:t>
            </a:r>
            <a:r>
              <a:rPr lang="ko-KR" altLang="en-US" sz="2000" b="1" dirty="0" smtClean="0">
                <a:latin typeface="+mj-ea"/>
                <a:ea typeface="+mj-ea"/>
              </a:rPr>
              <a:t>일정 관리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056502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AEF6B2A-42C2-453D-B9AF-8776F5681EA9}"/>
              </a:ext>
            </a:extLst>
          </p:cNvPr>
          <p:cNvSpPr txBox="1"/>
          <p:nvPr/>
        </p:nvSpPr>
        <p:spPr>
          <a:xfrm>
            <a:off x="132833" y="10787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시스템 계획 </a:t>
            </a:r>
            <a:r>
              <a:rPr lang="en-US" altLang="ko-KR" sz="2000" b="1" dirty="0" smtClean="0">
                <a:latin typeface="+mj-ea"/>
                <a:ea typeface="+mj-ea"/>
              </a:rPr>
              <a:t>| 2022</a:t>
            </a:r>
            <a:endParaRPr lang="ko-KR" altLang="en-US" sz="2000" b="1" dirty="0">
              <a:latin typeface="+mj-ea"/>
              <a:ea typeface="+mj-ea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4B326DB-E90F-4E23-A772-1C977F6D6CC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07831" y="449622"/>
          <a:ext cx="7752057" cy="2743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64967">
                  <a:extLst>
                    <a:ext uri="{9D8B030D-6E8A-4147-A177-3AD203B41FA5}">
                      <a16:colId xmlns:a16="http://schemas.microsoft.com/office/drawing/2014/main" val="4022914836"/>
                    </a:ext>
                  </a:extLst>
                </a:gridCol>
                <a:gridCol w="2992714">
                  <a:extLst>
                    <a:ext uri="{9D8B030D-6E8A-4147-A177-3AD203B41FA5}">
                      <a16:colId xmlns:a16="http://schemas.microsoft.com/office/drawing/2014/main" val="825788127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4251070865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09472415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25462894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76455312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167047712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197140845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236718782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61428811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1668884056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4269505340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46001334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893381673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목표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894825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WSI </a:t>
                      </a:r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그래프 유사도 모듈 설계</a:t>
                      </a:r>
                      <a:endParaRPr lang="en-US" altLang="ko-KR" sz="12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14536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WSI </a:t>
                      </a:r>
                      <a:r>
                        <a:rPr lang="ko-KR" altLang="en-US" sz="1200" b="1" dirty="0" smtClean="0"/>
                        <a:t>조직 그래프 인식 모듈 개발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874983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조직 단위 분류기 모듈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064381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/>
                        <a:t>WSI </a:t>
                      </a:r>
                      <a:r>
                        <a:rPr lang="ko-KR" altLang="en-US" sz="1200" b="1" dirty="0" smtClean="0"/>
                        <a:t>그래프 유사도 모듈 개발</a:t>
                      </a:r>
                      <a:endParaRPr lang="ko-KR" altLang="en-US" sz="1200" b="1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18042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작은 </a:t>
                      </a:r>
                      <a:r>
                        <a:rPr lang="ko-KR" altLang="en-US" sz="1200" b="1" dirty="0" err="1" smtClean="0"/>
                        <a:t>병변</a:t>
                      </a:r>
                      <a:r>
                        <a:rPr lang="ko-KR" altLang="en-US" sz="1200" b="1" dirty="0" smtClean="0"/>
                        <a:t> 조직 위치 인식 모듈 연구</a:t>
                      </a:r>
                      <a:endParaRPr lang="ko-KR" altLang="en-US" sz="1200" b="1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9959564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작은 </a:t>
                      </a:r>
                      <a:r>
                        <a:rPr lang="ko-KR" altLang="en-US" sz="1200" b="1" dirty="0" err="1" smtClean="0"/>
                        <a:t>병변</a:t>
                      </a:r>
                      <a:r>
                        <a:rPr lang="ko-KR" altLang="en-US" sz="1200" b="1" dirty="0" smtClean="0"/>
                        <a:t> 조직 통합 시스템 및 실험 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3309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기존 모델과 앙상블 시스템 설계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939174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앙상블 시스템 </a:t>
                      </a:r>
                      <a:r>
                        <a:rPr lang="en-US" altLang="ko-KR" sz="1200" b="1" dirty="0" smtClean="0"/>
                        <a:t>1</a:t>
                      </a:r>
                      <a:r>
                        <a:rPr lang="ko-KR" altLang="en-US" sz="1200" b="1" dirty="0" smtClean="0"/>
                        <a:t>차 적용 실험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819696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시스템 피드백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8240027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760859" y="765136"/>
            <a:ext cx="401350" cy="1597538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175658" y="1454807"/>
            <a:ext cx="16021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작은 </a:t>
            </a:r>
            <a:r>
              <a:rPr lang="ko-KR" altLang="en-US" sz="1050" b="1" dirty="0" err="1" smtClean="0"/>
              <a:t>병변</a:t>
            </a:r>
            <a:r>
              <a:rPr lang="ko-KR" altLang="en-US" sz="1050" b="1" dirty="0" smtClean="0"/>
              <a:t> 분류 모듈</a:t>
            </a:r>
            <a:endParaRPr lang="ko-KR" altLang="en-US" sz="1050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C26FEA3-B740-4A4F-8184-D8AE9F942BFF}"/>
              </a:ext>
            </a:extLst>
          </p:cNvPr>
          <p:cNvSpPr/>
          <p:nvPr/>
        </p:nvSpPr>
        <p:spPr>
          <a:xfrm>
            <a:off x="361604" y="760625"/>
            <a:ext cx="309698" cy="2418411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30DBC7-10D6-43C1-A884-819B1D0776A1}"/>
              </a:ext>
            </a:extLst>
          </p:cNvPr>
          <p:cNvSpPr txBox="1"/>
          <p:nvPr/>
        </p:nvSpPr>
        <p:spPr>
          <a:xfrm rot="16200000">
            <a:off x="-329252" y="1842872"/>
            <a:ext cx="17038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작은 </a:t>
            </a:r>
            <a:r>
              <a:rPr lang="ko-KR" altLang="en-US" sz="1050" b="1" dirty="0" err="1" smtClean="0"/>
              <a:t>병변</a:t>
            </a:r>
            <a:r>
              <a:rPr lang="ko-KR" altLang="en-US" sz="1050" b="1" dirty="0" smtClean="0"/>
              <a:t> 분류기 연구</a:t>
            </a:r>
            <a:endParaRPr lang="ko-KR" altLang="en-US" sz="1050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207831" y="3223855"/>
          <a:ext cx="7752057" cy="35966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64967">
                  <a:extLst>
                    <a:ext uri="{9D8B030D-6E8A-4147-A177-3AD203B41FA5}">
                      <a16:colId xmlns:a16="http://schemas.microsoft.com/office/drawing/2014/main" val="848854052"/>
                    </a:ext>
                  </a:extLst>
                </a:gridCol>
                <a:gridCol w="2992714">
                  <a:extLst>
                    <a:ext uri="{9D8B030D-6E8A-4147-A177-3AD203B41FA5}">
                      <a16:colId xmlns:a16="http://schemas.microsoft.com/office/drawing/2014/main" val="2246048817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318922423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919587468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0494359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1057262322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154812296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18839406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255718050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660102145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4191139143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99984606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74993956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602934302"/>
                    </a:ext>
                  </a:extLst>
                </a:gridCol>
              </a:tblGrid>
              <a:tr h="1754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1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엑티브</a:t>
                      </a:r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러닝 시스템 설계</a:t>
                      </a:r>
                      <a:endParaRPr lang="en-US" altLang="ko-KR" sz="12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9944488"/>
                  </a:ext>
                </a:extLst>
              </a:tr>
              <a:tr h="1754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설계</a:t>
                      </a:r>
                      <a:endParaRPr lang="en-US" altLang="ko-KR" sz="12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383809"/>
                  </a:ext>
                </a:extLst>
              </a:tr>
              <a:tr h="1754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DB </a:t>
                      </a:r>
                      <a:r>
                        <a:rPr lang="ko-KR" altLang="en-US" sz="1200" b="1" dirty="0" smtClean="0"/>
                        <a:t>구현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0333553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UI </a:t>
                      </a:r>
                      <a:r>
                        <a:rPr lang="ko-KR" altLang="en-US" sz="1200" b="1" dirty="0" smtClean="0"/>
                        <a:t>구성 요소 정의 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822505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UI </a:t>
                      </a:r>
                      <a:r>
                        <a:rPr lang="ko-KR" altLang="en-US" sz="1200" b="1" dirty="0" smtClean="0"/>
                        <a:t>구현 및 피드백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0423591"/>
                  </a:ext>
                </a:extLst>
              </a:tr>
              <a:tr h="1754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좌표 기반 패치 생성 모듈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056678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이미지 추천 전략 설계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752242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patch </a:t>
                      </a:r>
                      <a:r>
                        <a:rPr lang="ko-KR" altLang="en-US" sz="1200" b="1" dirty="0" smtClean="0"/>
                        <a:t>추천 방법론 실험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2041789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WSI </a:t>
                      </a:r>
                      <a:r>
                        <a:rPr lang="ko-KR" altLang="en-US" sz="1200" b="1" dirty="0" smtClean="0"/>
                        <a:t>추천 방법론 실험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49978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업데이트 민감도 분석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312244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WSI </a:t>
                      </a:r>
                      <a:r>
                        <a:rPr lang="ko-KR" altLang="en-US" sz="1200" b="1" dirty="0" smtClean="0"/>
                        <a:t>시스템 적용 설계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135468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WSI </a:t>
                      </a:r>
                      <a:r>
                        <a:rPr lang="ko-KR" altLang="en-US" sz="1200" b="1" dirty="0" smtClean="0"/>
                        <a:t>시스템 </a:t>
                      </a:r>
                      <a:r>
                        <a:rPr lang="en-US" altLang="ko-KR" sz="1200" b="1" dirty="0" smtClean="0"/>
                        <a:t>1</a:t>
                      </a:r>
                      <a:r>
                        <a:rPr lang="ko-KR" altLang="en-US" sz="1200" b="1" dirty="0" smtClean="0"/>
                        <a:t>차 적용 실험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97670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시스템 피드백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3942378"/>
                  </a:ext>
                </a:extLst>
              </a:tr>
            </a:tbl>
          </a:graphicData>
        </a:graphic>
      </p:graphicFrame>
      <p:sp>
        <p:nvSpPr>
          <p:cNvPr id="39" name="직사각형 38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760858" y="2374743"/>
            <a:ext cx="401350" cy="81402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591900" y="2563106"/>
            <a:ext cx="816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시스템 </a:t>
            </a:r>
            <a:r>
              <a:rPr lang="en-US" altLang="ko-KR" sz="1050" b="1" dirty="0" smtClean="0"/>
              <a:t/>
            </a:r>
            <a:br>
              <a:rPr lang="en-US" altLang="ko-KR" sz="1050" b="1" dirty="0" smtClean="0"/>
            </a:br>
            <a:r>
              <a:rPr lang="ko-KR" altLang="en-US" sz="1050" b="1" dirty="0" smtClean="0"/>
              <a:t>구현</a:t>
            </a:r>
            <a:endParaRPr lang="ko-KR" altLang="en-US" sz="1050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207830" y="2366197"/>
            <a:ext cx="775205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314174" y="3778758"/>
            <a:ext cx="12642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mtClean="0"/>
              <a:t>설계 및 운영 연구</a:t>
            </a:r>
            <a:endParaRPr lang="ko-KR" altLang="en-US" sz="1050" b="1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755750" y="6008086"/>
            <a:ext cx="401350" cy="8140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762845" y="3217761"/>
            <a:ext cx="397376" cy="13484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314174" y="5173920"/>
            <a:ext cx="12642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모듈 설계 및 구현</a:t>
            </a:r>
            <a:endParaRPr lang="ko-KR" altLang="en-US" sz="1050" b="1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762845" y="4612923"/>
            <a:ext cx="397376" cy="13484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555318" y="6204566"/>
            <a:ext cx="816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시스템 </a:t>
            </a:r>
            <a:r>
              <a:rPr lang="en-US" altLang="ko-KR" sz="1050" b="1" dirty="0" smtClean="0"/>
              <a:t/>
            </a:r>
            <a:br>
              <a:rPr lang="en-US" altLang="ko-KR" sz="1050" b="1" dirty="0" smtClean="0"/>
            </a:br>
            <a:r>
              <a:rPr lang="ko-KR" altLang="en-US" sz="1050" b="1" dirty="0" smtClean="0"/>
              <a:t>구현</a:t>
            </a:r>
            <a:endParaRPr lang="ko-KR" altLang="en-US" sz="1050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C26FEA3-B740-4A4F-8184-D8AE9F942BFF}"/>
              </a:ext>
            </a:extLst>
          </p:cNvPr>
          <p:cNvSpPr/>
          <p:nvPr/>
        </p:nvSpPr>
        <p:spPr>
          <a:xfrm>
            <a:off x="361604" y="3217761"/>
            <a:ext cx="309698" cy="36027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D30DBC7-10D6-43C1-A884-819B1D0776A1}"/>
              </a:ext>
            </a:extLst>
          </p:cNvPr>
          <p:cNvSpPr txBox="1"/>
          <p:nvPr/>
        </p:nvSpPr>
        <p:spPr>
          <a:xfrm rot="16200000">
            <a:off x="-351847" y="4954092"/>
            <a:ext cx="17038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/>
              <a:t>Active learning system</a:t>
            </a:r>
            <a:endParaRPr lang="ko-KR" altLang="en-US" sz="1050" b="1" dirty="0"/>
          </a:p>
        </p:txBody>
      </p:sp>
      <p:cxnSp>
        <p:nvCxnSpPr>
          <p:cNvPr id="52" name="직선 연결선 51"/>
          <p:cNvCxnSpPr/>
          <p:nvPr/>
        </p:nvCxnSpPr>
        <p:spPr>
          <a:xfrm>
            <a:off x="1274772" y="4591830"/>
            <a:ext cx="775205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1196434" y="6000460"/>
            <a:ext cx="775205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1188340" y="3202262"/>
            <a:ext cx="775205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E40A0B41-8626-46E9-993C-738A6A44574F}"/>
              </a:ext>
            </a:extLst>
          </p:cNvPr>
          <p:cNvCxnSpPr>
            <a:cxnSpLocks/>
          </p:cNvCxnSpPr>
          <p:nvPr/>
        </p:nvCxnSpPr>
        <p:spPr>
          <a:xfrm>
            <a:off x="132833" y="38525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>
          <a:xfrm>
            <a:off x="4863172" y="3273615"/>
            <a:ext cx="439266" cy="116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5076278" y="3567491"/>
            <a:ext cx="300025" cy="116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5109044" y="4683732"/>
            <a:ext cx="439267" cy="116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5539171" y="4112232"/>
            <a:ext cx="531513" cy="116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6085305" y="4121403"/>
            <a:ext cx="482924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6582739" y="4406505"/>
            <a:ext cx="777754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6126533" y="4931671"/>
            <a:ext cx="246018" cy="1164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5048432" y="4932787"/>
            <a:ext cx="1079510" cy="116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5542398" y="5237394"/>
            <a:ext cx="585579" cy="116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5542398" y="5513619"/>
            <a:ext cx="585579" cy="116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6136058" y="5237393"/>
            <a:ext cx="246018" cy="1164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6114232" y="5513618"/>
            <a:ext cx="270620" cy="1164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6222539" y="5798171"/>
            <a:ext cx="527363" cy="1164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5354446" y="6073482"/>
            <a:ext cx="857347" cy="116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6209046" y="6072710"/>
            <a:ext cx="707049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6553612" y="6344928"/>
            <a:ext cx="855529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7067962" y="6640203"/>
            <a:ext cx="855529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892511" y="1908768"/>
            <a:ext cx="330028" cy="116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6214815" y="1908768"/>
            <a:ext cx="707049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6399784" y="2172427"/>
            <a:ext cx="707049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4877649" y="813554"/>
            <a:ext cx="330028" cy="116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5011776" y="1069552"/>
            <a:ext cx="531513" cy="116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5369276" y="1341595"/>
            <a:ext cx="531513" cy="116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5709688" y="1622181"/>
            <a:ext cx="531513" cy="116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6207085" y="1625488"/>
            <a:ext cx="707049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6763168" y="2452122"/>
            <a:ext cx="482924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270134" y="2724164"/>
            <a:ext cx="645473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7619091" y="3021842"/>
            <a:ext cx="645473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439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AEF6B2A-42C2-453D-B9AF-8776F5681EA9}"/>
              </a:ext>
            </a:extLst>
          </p:cNvPr>
          <p:cNvSpPr txBox="1"/>
          <p:nvPr/>
        </p:nvSpPr>
        <p:spPr>
          <a:xfrm>
            <a:off x="132833" y="10787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시스템 계획 </a:t>
            </a:r>
            <a:r>
              <a:rPr lang="en-US" altLang="ko-KR" sz="2000" b="1" dirty="0" smtClean="0">
                <a:latin typeface="+mj-ea"/>
                <a:ea typeface="+mj-ea"/>
              </a:rPr>
              <a:t>| 2022</a:t>
            </a:r>
            <a:endParaRPr lang="ko-KR" altLang="en-US" sz="2000" b="1" dirty="0">
              <a:latin typeface="+mj-ea"/>
              <a:ea typeface="+mj-ea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4B326DB-E90F-4E23-A772-1C977F6D6CC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07831" y="449622"/>
          <a:ext cx="7752057" cy="3017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64967">
                  <a:extLst>
                    <a:ext uri="{9D8B030D-6E8A-4147-A177-3AD203B41FA5}">
                      <a16:colId xmlns:a16="http://schemas.microsoft.com/office/drawing/2014/main" val="4022914836"/>
                    </a:ext>
                  </a:extLst>
                </a:gridCol>
                <a:gridCol w="2992714">
                  <a:extLst>
                    <a:ext uri="{9D8B030D-6E8A-4147-A177-3AD203B41FA5}">
                      <a16:colId xmlns:a16="http://schemas.microsoft.com/office/drawing/2014/main" val="825788127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4251070865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09472415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25462894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76455312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167047712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197140845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236718782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61428811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1668884056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4269505340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46001334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893381673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목표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894825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Incremental</a:t>
                      </a:r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learning system </a:t>
                      </a:r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설계</a:t>
                      </a:r>
                      <a:endParaRPr lang="en-US" altLang="ko-KR" sz="12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14536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데이터 베이스 설계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874983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데이터 베이스 구현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064381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시스템 디자인 보완</a:t>
                      </a:r>
                      <a:endParaRPr lang="ko-KR" altLang="en-US" sz="1200" b="1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18042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 </a:t>
                      </a:r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알고리즘 설계 및 구현</a:t>
                      </a:r>
                      <a:endParaRPr lang="ko-KR" altLang="en-US" sz="1200" b="1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9959564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Patch-IL </a:t>
                      </a:r>
                      <a:r>
                        <a:rPr lang="ko-KR" altLang="en-US" sz="1200" b="1" dirty="0" smtClean="0"/>
                        <a:t>구현 및 실험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3309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WSI-IL </a:t>
                      </a:r>
                      <a:r>
                        <a:rPr lang="ko-KR" altLang="en-US" sz="1200" b="1" dirty="0" smtClean="0"/>
                        <a:t>구현 및 실험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939174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IL </a:t>
                      </a:r>
                      <a:r>
                        <a:rPr lang="ko-KR" altLang="en-US" sz="1200" b="1" dirty="0" smtClean="0"/>
                        <a:t>시스템</a:t>
                      </a:r>
                      <a:r>
                        <a:rPr lang="en-US" altLang="ko-KR" sz="1200" b="1" dirty="0" smtClean="0"/>
                        <a:t>  </a:t>
                      </a:r>
                      <a:r>
                        <a:rPr lang="ko-KR" altLang="en-US" sz="1200" b="1" dirty="0" smtClean="0"/>
                        <a:t>적용 설계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819696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IL </a:t>
                      </a:r>
                      <a:r>
                        <a:rPr lang="ko-KR" altLang="en-US" sz="1200" b="1" dirty="0" smtClean="0"/>
                        <a:t>적용 및 테스트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8240027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시스템 피드백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78373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760859" y="765136"/>
            <a:ext cx="401350" cy="105413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168064" y="1188107"/>
            <a:ext cx="16021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설계 및 운영 연구</a:t>
            </a:r>
            <a:endParaRPr lang="ko-KR" altLang="en-US" sz="1050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C26FEA3-B740-4A4F-8184-D8AE9F942BFF}"/>
              </a:ext>
            </a:extLst>
          </p:cNvPr>
          <p:cNvSpPr/>
          <p:nvPr/>
        </p:nvSpPr>
        <p:spPr>
          <a:xfrm>
            <a:off x="361604" y="760625"/>
            <a:ext cx="309698" cy="268214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30DBC7-10D6-43C1-A884-819B1D0776A1}"/>
              </a:ext>
            </a:extLst>
          </p:cNvPr>
          <p:cNvSpPr txBox="1"/>
          <p:nvPr/>
        </p:nvSpPr>
        <p:spPr>
          <a:xfrm rot="16200000">
            <a:off x="-686287" y="1977633"/>
            <a:ext cx="2349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dk1"/>
                </a:solidFill>
              </a:rPr>
              <a:t>Incremental</a:t>
            </a:r>
            <a:r>
              <a:rPr lang="ko-KR" altLang="en-US" sz="1200" b="1" dirty="0">
                <a:solidFill>
                  <a:schemeClr val="dk1"/>
                </a:solidFill>
              </a:rPr>
              <a:t> </a:t>
            </a:r>
            <a:r>
              <a:rPr lang="en-US" altLang="ko-KR" sz="1200" b="1" dirty="0">
                <a:solidFill>
                  <a:schemeClr val="dk1"/>
                </a:solidFill>
              </a:rPr>
              <a:t>learning system </a:t>
            </a:r>
            <a:endParaRPr lang="ko-KR" altLang="en-US" sz="1200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764295" y="1853500"/>
            <a:ext cx="401350" cy="77324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572410" y="2036649"/>
            <a:ext cx="816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모듈 설계 및 구현</a:t>
            </a:r>
            <a:endParaRPr lang="ko-KR" altLang="en-US" sz="1050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274772" y="1819266"/>
            <a:ext cx="775205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E40A0B41-8626-46E9-993C-738A6A44574F}"/>
              </a:ext>
            </a:extLst>
          </p:cNvPr>
          <p:cNvCxnSpPr>
            <a:cxnSpLocks/>
          </p:cNvCxnSpPr>
          <p:nvPr/>
        </p:nvCxnSpPr>
        <p:spPr>
          <a:xfrm>
            <a:off x="132833" y="38525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764295" y="2669527"/>
            <a:ext cx="401350" cy="77324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572181" y="2836496"/>
            <a:ext cx="816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시스템 </a:t>
            </a:r>
            <a:r>
              <a:rPr lang="en-US" altLang="ko-KR" sz="1050" b="1" dirty="0" smtClean="0"/>
              <a:t/>
            </a:r>
            <a:br>
              <a:rPr lang="en-US" altLang="ko-KR" sz="1050" b="1" dirty="0" smtClean="0"/>
            </a:br>
            <a:r>
              <a:rPr lang="ko-KR" altLang="en-US" sz="1050" b="1" dirty="0" smtClean="0"/>
              <a:t>구현</a:t>
            </a:r>
            <a:endParaRPr lang="ko-KR" altLang="en-US" sz="1050" b="1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1207831" y="2635487"/>
            <a:ext cx="775205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059597" y="827599"/>
            <a:ext cx="186584" cy="116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6258892" y="832380"/>
            <a:ext cx="1377838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7329675" y="1106002"/>
            <a:ext cx="329844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7674217" y="1370876"/>
            <a:ext cx="329844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7949303" y="1647101"/>
            <a:ext cx="1004747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8256480" y="1908233"/>
            <a:ext cx="686255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273351" y="2185557"/>
            <a:ext cx="686255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8254537" y="2452428"/>
            <a:ext cx="686255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오른쪽 화살표 1"/>
          <p:cNvSpPr/>
          <p:nvPr/>
        </p:nvSpPr>
        <p:spPr>
          <a:xfrm>
            <a:off x="8234467" y="3566773"/>
            <a:ext cx="726393" cy="3161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157885" y="3823655"/>
            <a:ext cx="11399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2023</a:t>
            </a:r>
            <a:r>
              <a:rPr lang="ko-KR" altLang="en-US" sz="1100" dirty="0" smtClean="0"/>
              <a:t>에 계속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560511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AEF6B2A-42C2-453D-B9AF-8776F5681EA9}"/>
              </a:ext>
            </a:extLst>
          </p:cNvPr>
          <p:cNvSpPr txBox="1"/>
          <p:nvPr/>
        </p:nvSpPr>
        <p:spPr>
          <a:xfrm>
            <a:off x="132833" y="10787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시스템 계획 </a:t>
            </a:r>
            <a:r>
              <a:rPr lang="en-US" altLang="ko-KR" sz="2000" b="1" dirty="0" smtClean="0">
                <a:latin typeface="+mj-ea"/>
                <a:ea typeface="+mj-ea"/>
              </a:rPr>
              <a:t>| 2023</a:t>
            </a:r>
            <a:endParaRPr lang="ko-KR" altLang="en-US" sz="2000" b="1" dirty="0">
              <a:latin typeface="+mj-ea"/>
              <a:ea typeface="+mj-ea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4B326DB-E90F-4E23-A772-1C977F6D6CC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07831" y="449622"/>
          <a:ext cx="7752057" cy="3017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64967">
                  <a:extLst>
                    <a:ext uri="{9D8B030D-6E8A-4147-A177-3AD203B41FA5}">
                      <a16:colId xmlns:a16="http://schemas.microsoft.com/office/drawing/2014/main" val="4022914836"/>
                    </a:ext>
                  </a:extLst>
                </a:gridCol>
                <a:gridCol w="2992714">
                  <a:extLst>
                    <a:ext uri="{9D8B030D-6E8A-4147-A177-3AD203B41FA5}">
                      <a16:colId xmlns:a16="http://schemas.microsoft.com/office/drawing/2014/main" val="825788127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4251070865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09472415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25462894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76455312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167047712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197140845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236718782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61428811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1668884056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4269505340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46001334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893381673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목표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894825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Incremental</a:t>
                      </a:r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learning system </a:t>
                      </a:r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설계</a:t>
                      </a:r>
                      <a:endParaRPr lang="en-US" altLang="ko-KR" sz="12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14536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데이터 베이스 설계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874983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데이터 베이스 구현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064381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시스템 디자인 보완</a:t>
                      </a:r>
                      <a:endParaRPr lang="ko-KR" altLang="en-US" sz="1200" b="1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18042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 </a:t>
                      </a:r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알고리즘 설계 및 구현</a:t>
                      </a:r>
                      <a:endParaRPr lang="ko-KR" altLang="en-US" sz="1200" b="1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9959564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Patch-IL </a:t>
                      </a:r>
                      <a:r>
                        <a:rPr lang="ko-KR" altLang="en-US" sz="1200" b="1" dirty="0" smtClean="0"/>
                        <a:t>구현 및 실험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3309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WSI-IL </a:t>
                      </a:r>
                      <a:r>
                        <a:rPr lang="ko-KR" altLang="en-US" sz="1200" b="1" dirty="0" smtClean="0"/>
                        <a:t>구현 및 실험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939174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IL </a:t>
                      </a:r>
                      <a:r>
                        <a:rPr lang="ko-KR" altLang="en-US" sz="1200" b="1" dirty="0" smtClean="0"/>
                        <a:t>시스템</a:t>
                      </a:r>
                      <a:r>
                        <a:rPr lang="en-US" altLang="ko-KR" sz="1200" b="1" dirty="0" smtClean="0"/>
                        <a:t>  </a:t>
                      </a:r>
                      <a:r>
                        <a:rPr lang="ko-KR" altLang="en-US" sz="1200" b="1" dirty="0" smtClean="0"/>
                        <a:t>적용 설계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819696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IL </a:t>
                      </a:r>
                      <a:r>
                        <a:rPr lang="ko-KR" altLang="en-US" sz="1200" b="1" dirty="0" smtClean="0"/>
                        <a:t>적용 및 테스트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8240027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시스템 피드백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78373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760859" y="765136"/>
            <a:ext cx="401350" cy="105413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168064" y="1188107"/>
            <a:ext cx="16021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설계 및 운영 연구</a:t>
            </a:r>
            <a:endParaRPr lang="ko-KR" altLang="en-US" sz="1050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C26FEA3-B740-4A4F-8184-D8AE9F942BFF}"/>
              </a:ext>
            </a:extLst>
          </p:cNvPr>
          <p:cNvSpPr/>
          <p:nvPr/>
        </p:nvSpPr>
        <p:spPr>
          <a:xfrm>
            <a:off x="361604" y="760625"/>
            <a:ext cx="309698" cy="268214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30DBC7-10D6-43C1-A884-819B1D0776A1}"/>
              </a:ext>
            </a:extLst>
          </p:cNvPr>
          <p:cNvSpPr txBox="1"/>
          <p:nvPr/>
        </p:nvSpPr>
        <p:spPr>
          <a:xfrm rot="16200000">
            <a:off x="-686287" y="1977633"/>
            <a:ext cx="2349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dk1"/>
                </a:solidFill>
              </a:rPr>
              <a:t>Incremental</a:t>
            </a:r>
            <a:r>
              <a:rPr lang="ko-KR" altLang="en-US" sz="1200" b="1" dirty="0">
                <a:solidFill>
                  <a:schemeClr val="dk1"/>
                </a:solidFill>
              </a:rPr>
              <a:t> </a:t>
            </a:r>
            <a:r>
              <a:rPr lang="en-US" altLang="ko-KR" sz="1200" b="1" dirty="0">
                <a:solidFill>
                  <a:schemeClr val="dk1"/>
                </a:solidFill>
              </a:rPr>
              <a:t>learning system </a:t>
            </a:r>
            <a:endParaRPr lang="ko-KR" altLang="en-US" sz="1200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764295" y="1853500"/>
            <a:ext cx="401350" cy="77324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572410" y="2036649"/>
            <a:ext cx="816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모듈 설계 및 구현</a:t>
            </a:r>
            <a:endParaRPr lang="ko-KR" altLang="en-US" sz="1050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274772" y="1819266"/>
            <a:ext cx="775205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C26FEA3-B740-4A4F-8184-D8AE9F942BFF}"/>
              </a:ext>
            </a:extLst>
          </p:cNvPr>
          <p:cNvSpPr/>
          <p:nvPr/>
        </p:nvSpPr>
        <p:spPr>
          <a:xfrm>
            <a:off x="349834" y="3623660"/>
            <a:ext cx="309698" cy="27432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D30DBC7-10D6-43C1-A884-819B1D0776A1}"/>
              </a:ext>
            </a:extLst>
          </p:cNvPr>
          <p:cNvSpPr txBox="1"/>
          <p:nvPr/>
        </p:nvSpPr>
        <p:spPr>
          <a:xfrm rot="16200000">
            <a:off x="-347246" y="4868301"/>
            <a:ext cx="17038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/>
              <a:t>Generalization</a:t>
            </a:r>
            <a:endParaRPr lang="ko-KR" altLang="en-US" sz="1050" b="1" dirty="0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E40A0B41-8626-46E9-993C-738A6A44574F}"/>
              </a:ext>
            </a:extLst>
          </p:cNvPr>
          <p:cNvCxnSpPr>
            <a:cxnSpLocks/>
          </p:cNvCxnSpPr>
          <p:nvPr/>
        </p:nvCxnSpPr>
        <p:spPr>
          <a:xfrm>
            <a:off x="132833" y="38525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764295" y="2669527"/>
            <a:ext cx="401350" cy="77324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572181" y="2836496"/>
            <a:ext cx="816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시스템 </a:t>
            </a:r>
            <a:r>
              <a:rPr lang="en-US" altLang="ko-KR" sz="1050" b="1" dirty="0" smtClean="0"/>
              <a:t/>
            </a:r>
            <a:br>
              <a:rPr lang="en-US" altLang="ko-KR" sz="1050" b="1" dirty="0" smtClean="0"/>
            </a:br>
            <a:r>
              <a:rPr lang="ko-KR" altLang="en-US" sz="1050" b="1" dirty="0" smtClean="0"/>
              <a:t>구현</a:t>
            </a:r>
            <a:endParaRPr lang="ko-KR" altLang="en-US" sz="1050" b="1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1207831" y="2635487"/>
            <a:ext cx="775205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176341" y="3623660"/>
          <a:ext cx="7752057" cy="274320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64967">
                  <a:extLst>
                    <a:ext uri="{9D8B030D-6E8A-4147-A177-3AD203B41FA5}">
                      <a16:colId xmlns:a16="http://schemas.microsoft.com/office/drawing/2014/main" val="1993125785"/>
                    </a:ext>
                  </a:extLst>
                </a:gridCol>
                <a:gridCol w="2992714">
                  <a:extLst>
                    <a:ext uri="{9D8B030D-6E8A-4147-A177-3AD203B41FA5}">
                      <a16:colId xmlns:a16="http://schemas.microsoft.com/office/drawing/2014/main" val="2240458446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400478849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59305226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115193975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195813920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898918037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1740645669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1089067044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594592672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674363803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1940392577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835995707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74615723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성능 변동성 요소 조사 </a:t>
                      </a:r>
                      <a:endParaRPr lang="en-US" altLang="ko-KR" sz="12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555591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스캐너 변동성 요소 분석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424310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스캐너 변동성 완화 방법론 개발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0832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스캐너 변동성 완화 모듈 생성</a:t>
                      </a:r>
                      <a:endParaRPr lang="ko-KR" altLang="en-US" sz="1200" b="1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740843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환경 변동성 요소 분석</a:t>
                      </a:r>
                      <a:endParaRPr lang="ko-KR" altLang="en-US" sz="1200" b="1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251335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환경 변동성 완화 방법론 개발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117626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환경 변동성 완화 모듈 생성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79876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5551830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638081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848302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721199" y="3621352"/>
            <a:ext cx="401350" cy="10753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724635" y="4767935"/>
            <a:ext cx="401350" cy="77324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532750" y="4951084"/>
            <a:ext cx="816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환경 </a:t>
            </a:r>
            <a:r>
              <a:rPr lang="en-US" altLang="ko-KR" sz="1050" b="1" dirty="0" smtClean="0"/>
              <a:t/>
            </a:r>
            <a:br>
              <a:rPr lang="en-US" altLang="ko-KR" sz="1050" b="1" dirty="0" smtClean="0"/>
            </a:br>
            <a:r>
              <a:rPr lang="ko-KR" altLang="en-US" sz="1050" b="1" dirty="0" smtClean="0"/>
              <a:t>변동성</a:t>
            </a:r>
            <a:endParaRPr lang="ko-KR" altLang="en-US" sz="1050" b="1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724635" y="5583962"/>
            <a:ext cx="401350" cy="77324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510250" y="5769230"/>
            <a:ext cx="816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시스템 </a:t>
            </a:r>
            <a:r>
              <a:rPr lang="en-US" altLang="ko-KR" sz="1050" b="1" dirty="0" smtClean="0"/>
              <a:t/>
            </a:r>
            <a:br>
              <a:rPr lang="en-US" altLang="ko-KR" sz="1050" b="1" dirty="0" smtClean="0"/>
            </a:br>
            <a:r>
              <a:rPr lang="ko-KR" altLang="en-US" sz="1050" b="1" dirty="0" smtClean="0"/>
              <a:t>구현</a:t>
            </a:r>
            <a:endParaRPr lang="ko-KR" altLang="en-US" sz="105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124244" y="4032053"/>
            <a:ext cx="16021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스캐너 변동성</a:t>
            </a:r>
            <a:endParaRPr lang="ko-KR" altLang="en-US" sz="1050" b="1" dirty="0"/>
          </a:p>
        </p:txBody>
      </p:sp>
      <p:cxnSp>
        <p:nvCxnSpPr>
          <p:cNvPr id="35" name="직선 연결선 34"/>
          <p:cNvCxnSpPr/>
          <p:nvPr/>
        </p:nvCxnSpPr>
        <p:spPr>
          <a:xfrm>
            <a:off x="1208540" y="4707653"/>
            <a:ext cx="775205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1141599" y="5523874"/>
            <a:ext cx="775205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4872344" y="1896112"/>
            <a:ext cx="686255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4862819" y="2174002"/>
            <a:ext cx="1035190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4862819" y="2440702"/>
            <a:ext cx="1035190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5898699" y="2716927"/>
            <a:ext cx="1014794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5902027" y="2993909"/>
            <a:ext cx="989087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6572335" y="3270891"/>
            <a:ext cx="682315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548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그룹 129"/>
          <p:cNvGrpSpPr/>
          <p:nvPr/>
        </p:nvGrpSpPr>
        <p:grpSpPr>
          <a:xfrm>
            <a:off x="6680682" y="1314205"/>
            <a:ext cx="1913863" cy="1180980"/>
            <a:chOff x="947535" y="5323033"/>
            <a:chExt cx="2105249" cy="1299078"/>
          </a:xfrm>
        </p:grpSpPr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535" y="5323033"/>
              <a:ext cx="1994691" cy="1299078"/>
            </a:xfrm>
            <a:prstGeom prst="rect">
              <a:avLst/>
            </a:prstGeom>
          </p:spPr>
        </p:pic>
        <p:sp>
          <p:nvSpPr>
            <p:cNvPr id="51" name="직사각형 50"/>
            <p:cNvSpPr/>
            <p:nvPr/>
          </p:nvSpPr>
          <p:spPr>
            <a:xfrm>
              <a:off x="1865306" y="6306594"/>
              <a:ext cx="175284" cy="1395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2174989" y="6262300"/>
              <a:ext cx="175063" cy="1362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2484451" y="6264413"/>
              <a:ext cx="175063" cy="1362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656283" y="5814454"/>
              <a:ext cx="175063" cy="1362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296421" y="6328245"/>
              <a:ext cx="175063" cy="1362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35101" y="5548810"/>
              <a:ext cx="133688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Split Range 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471129" y="6063405"/>
              <a:ext cx="5888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R1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774958" y="6079908"/>
              <a:ext cx="5888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069391" y="6041620"/>
              <a:ext cx="5888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R3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382824" y="6037339"/>
              <a:ext cx="5888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R4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463917" y="5561914"/>
              <a:ext cx="5888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R5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6155734" y="2512252"/>
            <a:ext cx="3343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</a:t>
            </a:r>
            <a:r>
              <a:rPr lang="ko-KR" altLang="en-US" dirty="0" smtClean="0"/>
              <a:t>범위 별로 수행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각 </a:t>
            </a:r>
            <a:r>
              <a:rPr lang="en-US" altLang="ko-KR" dirty="0" smtClean="0"/>
              <a:t>range </a:t>
            </a:r>
            <a:r>
              <a:rPr lang="ko-KR" altLang="en-US" dirty="0" smtClean="0"/>
              <a:t>별 효과 확인</a:t>
            </a:r>
            <a:endParaRPr lang="ko-KR" altLang="en-US" dirty="0"/>
          </a:p>
        </p:txBody>
      </p:sp>
      <p:sp>
        <p:nvSpPr>
          <p:cNvPr id="126" name="아래쪽 화살표 125"/>
          <p:cNvSpPr/>
          <p:nvPr/>
        </p:nvSpPr>
        <p:spPr>
          <a:xfrm rot="16200000">
            <a:off x="6149279" y="1893381"/>
            <a:ext cx="387882" cy="5876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7" name="직선 연결선 126"/>
          <p:cNvCxnSpPr/>
          <p:nvPr/>
        </p:nvCxnSpPr>
        <p:spPr>
          <a:xfrm>
            <a:off x="220447" y="56399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/>
          <p:cNvSpPr/>
          <p:nvPr/>
        </p:nvSpPr>
        <p:spPr>
          <a:xfrm>
            <a:off x="192333" y="127228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atch level classification- selection strategy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90947" y="638286"/>
            <a:ext cx="7014764" cy="1026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u="sng" dirty="0" smtClean="0"/>
              <a:t>1) </a:t>
            </a:r>
            <a:r>
              <a:rPr lang="ko-KR" altLang="en-US" sz="1400" b="1" u="sng" dirty="0" smtClean="0"/>
              <a:t>스코어 영향 분석 </a:t>
            </a:r>
            <a:r>
              <a:rPr lang="en-US" altLang="ko-KR" sz="1400" b="1" u="sng" dirty="0" smtClean="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모델의 </a:t>
            </a:r>
            <a:r>
              <a:rPr lang="en-US" altLang="ko-KR" sz="1400" dirty="0" smtClean="0"/>
              <a:t>confidence </a:t>
            </a:r>
            <a:r>
              <a:rPr lang="ko-KR" altLang="en-US" sz="1400" dirty="0"/>
              <a:t>값</a:t>
            </a:r>
            <a:r>
              <a:rPr lang="ko-KR" altLang="en-US" sz="1400" dirty="0" smtClean="0"/>
              <a:t>에 따른 </a:t>
            </a:r>
            <a:r>
              <a:rPr lang="ko-KR" altLang="en-US" sz="1400" b="1" u="sng" dirty="0" smtClean="0"/>
              <a:t>샘플의 학습 효과 </a:t>
            </a:r>
            <a:r>
              <a:rPr lang="ko-KR" altLang="en-US" sz="1400" dirty="0" smtClean="0"/>
              <a:t> 분석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스코어에 대한 학습 시 모델의 변화 형태 관찰 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91" y="1664977"/>
            <a:ext cx="5760734" cy="2361399"/>
          </a:xfrm>
          <a:prstGeom prst="rect">
            <a:avLst/>
          </a:prstGeom>
        </p:spPr>
      </p:pic>
      <p:graphicFrame>
        <p:nvGraphicFramePr>
          <p:cNvPr id="237" name="표 2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006859"/>
              </p:ext>
            </p:extLst>
          </p:nvPr>
        </p:nvGraphicFramePr>
        <p:xfrm>
          <a:off x="5950189" y="3206925"/>
          <a:ext cx="305615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593">
                  <a:extLst>
                    <a:ext uri="{9D8B030D-6E8A-4147-A177-3AD203B41FA5}">
                      <a16:colId xmlns:a16="http://schemas.microsoft.com/office/drawing/2014/main" val="427310518"/>
                    </a:ext>
                  </a:extLst>
                </a:gridCol>
                <a:gridCol w="436593">
                  <a:extLst>
                    <a:ext uri="{9D8B030D-6E8A-4147-A177-3AD203B41FA5}">
                      <a16:colId xmlns:a16="http://schemas.microsoft.com/office/drawing/2014/main" val="1164099790"/>
                    </a:ext>
                  </a:extLst>
                </a:gridCol>
                <a:gridCol w="436593">
                  <a:extLst>
                    <a:ext uri="{9D8B030D-6E8A-4147-A177-3AD203B41FA5}">
                      <a16:colId xmlns:a16="http://schemas.microsoft.com/office/drawing/2014/main" val="2467945071"/>
                    </a:ext>
                  </a:extLst>
                </a:gridCol>
                <a:gridCol w="436593">
                  <a:extLst>
                    <a:ext uri="{9D8B030D-6E8A-4147-A177-3AD203B41FA5}">
                      <a16:colId xmlns:a16="http://schemas.microsoft.com/office/drawing/2014/main" val="2077531636"/>
                    </a:ext>
                  </a:extLst>
                </a:gridCol>
                <a:gridCol w="436593">
                  <a:extLst>
                    <a:ext uri="{9D8B030D-6E8A-4147-A177-3AD203B41FA5}">
                      <a16:colId xmlns:a16="http://schemas.microsoft.com/office/drawing/2014/main" val="1353927791"/>
                    </a:ext>
                  </a:extLst>
                </a:gridCol>
                <a:gridCol w="436593">
                  <a:extLst>
                    <a:ext uri="{9D8B030D-6E8A-4147-A177-3AD203B41FA5}">
                      <a16:colId xmlns:a16="http://schemas.microsoft.com/office/drawing/2014/main" val="1526619904"/>
                    </a:ext>
                  </a:extLst>
                </a:gridCol>
                <a:gridCol w="436593">
                  <a:extLst>
                    <a:ext uri="{9D8B030D-6E8A-4147-A177-3AD203B41FA5}">
                      <a16:colId xmlns:a16="http://schemas.microsoft.com/office/drawing/2014/main" val="1300645254"/>
                    </a:ext>
                  </a:extLst>
                </a:gridCol>
              </a:tblGrid>
              <a:tr h="15469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G1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G2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G3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G4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G5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92402"/>
                  </a:ext>
                </a:extLst>
              </a:tr>
              <a:tr h="1546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data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10k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10k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10k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10k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10k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10k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4880"/>
                  </a:ext>
                </a:extLst>
              </a:tr>
              <a:tr h="1546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</a:rPr>
                        <a:t>sampling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86734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234089" y="3984370"/>
            <a:ext cx="1723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Cifar</a:t>
            </a:r>
            <a:r>
              <a:rPr lang="en-US" altLang="ko-KR" dirty="0" smtClean="0"/>
              <a:t> 10</a:t>
            </a:r>
            <a:endParaRPr lang="ko-KR" altLang="en-US" dirty="0"/>
          </a:p>
        </p:txBody>
      </p:sp>
      <p:graphicFrame>
        <p:nvGraphicFramePr>
          <p:cNvPr id="238" name="차트 23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6782314"/>
              </p:ext>
            </p:extLst>
          </p:nvPr>
        </p:nvGraphicFramePr>
        <p:xfrm>
          <a:off x="597326" y="4169036"/>
          <a:ext cx="2710067" cy="2593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39" name="차트 23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6741380"/>
              </p:ext>
            </p:extLst>
          </p:nvPr>
        </p:nvGraphicFramePr>
        <p:xfrm>
          <a:off x="3473280" y="4088154"/>
          <a:ext cx="2869940" cy="28208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40" name="TextBox 239"/>
          <p:cNvSpPr txBox="1"/>
          <p:nvPr/>
        </p:nvSpPr>
        <p:spPr>
          <a:xfrm>
            <a:off x="6439197" y="5306244"/>
            <a:ext cx="28738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더 많은 </a:t>
            </a:r>
            <a:r>
              <a:rPr lang="en-US" altLang="ko-KR" sz="1400" dirty="0" smtClean="0"/>
              <a:t>G </a:t>
            </a:r>
            <a:r>
              <a:rPr lang="ko-KR" altLang="en-US" sz="1400" dirty="0" smtClean="0"/>
              <a:t>필요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G</a:t>
            </a:r>
            <a:r>
              <a:rPr lang="ko-KR" altLang="en-US" sz="1400" dirty="0" smtClean="0"/>
              <a:t>를 좀더 작게 나눌 필요성</a:t>
            </a:r>
            <a:endParaRPr lang="en-US" altLang="ko-KR" sz="1400" dirty="0" smtClean="0"/>
          </a:p>
        </p:txBody>
      </p:sp>
      <p:sp>
        <p:nvSpPr>
          <p:cNvPr id="241" name="아래쪽 화살표 240"/>
          <p:cNvSpPr/>
          <p:nvPr/>
        </p:nvSpPr>
        <p:spPr>
          <a:xfrm rot="16200000">
            <a:off x="6443094" y="4818487"/>
            <a:ext cx="387882" cy="5876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695" y="5838849"/>
            <a:ext cx="1410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Range </a:t>
            </a:r>
            <a:r>
              <a:rPr lang="ko-KR" altLang="en-US" sz="1200" dirty="0" smtClean="0"/>
              <a:t>고정</a:t>
            </a:r>
            <a:endParaRPr lang="ko-KR" altLang="en-US" sz="1200" dirty="0"/>
          </a:p>
        </p:txBody>
      </p:sp>
      <p:sp>
        <p:nvSpPr>
          <p:cNvPr id="242" name="TextBox 241"/>
          <p:cNvSpPr txBox="1"/>
          <p:nvPr/>
        </p:nvSpPr>
        <p:spPr>
          <a:xfrm>
            <a:off x="3701143" y="4335235"/>
            <a:ext cx="1410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이미지 수 고정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87544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직선 연결선 126"/>
          <p:cNvCxnSpPr/>
          <p:nvPr/>
        </p:nvCxnSpPr>
        <p:spPr>
          <a:xfrm>
            <a:off x="220447" y="56399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/>
          <p:cNvSpPr/>
          <p:nvPr/>
        </p:nvSpPr>
        <p:spPr>
          <a:xfrm>
            <a:off x="192332" y="127228"/>
            <a:ext cx="6473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level classification- </a:t>
            </a:r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selection strategy (</a:t>
            </a: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지난 슬라이드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90947" y="638286"/>
            <a:ext cx="7014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u="sng" dirty="0"/>
              <a:t>1) </a:t>
            </a:r>
            <a:r>
              <a:rPr lang="ko-KR" altLang="en-US" sz="1600" b="1" u="sng" dirty="0"/>
              <a:t>스코어 영향 분석 실험 </a:t>
            </a:r>
            <a:r>
              <a:rPr lang="en-US" altLang="ko-KR" sz="1600" b="1" u="sng" dirty="0"/>
              <a:t>: patch </a:t>
            </a:r>
            <a:r>
              <a:rPr lang="ko-KR" altLang="en-US" sz="1600" b="1" u="sng" dirty="0"/>
              <a:t>분류기 실험</a:t>
            </a:r>
            <a:endParaRPr lang="en-US" altLang="ko-KR" sz="1600" b="1" u="sng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740846" y="1247508"/>
          <a:ext cx="727195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850">
                  <a:extLst>
                    <a:ext uri="{9D8B030D-6E8A-4147-A177-3AD203B41FA5}">
                      <a16:colId xmlns:a16="http://schemas.microsoft.com/office/drawing/2014/main" val="427310518"/>
                    </a:ext>
                  </a:extLst>
                </a:gridCol>
                <a:gridCol w="519425">
                  <a:extLst>
                    <a:ext uri="{9D8B030D-6E8A-4147-A177-3AD203B41FA5}">
                      <a16:colId xmlns:a16="http://schemas.microsoft.com/office/drawing/2014/main" val="1164099790"/>
                    </a:ext>
                  </a:extLst>
                </a:gridCol>
                <a:gridCol w="519425">
                  <a:extLst>
                    <a:ext uri="{9D8B030D-6E8A-4147-A177-3AD203B41FA5}">
                      <a16:colId xmlns:a16="http://schemas.microsoft.com/office/drawing/2014/main" val="1893564161"/>
                    </a:ext>
                  </a:extLst>
                </a:gridCol>
                <a:gridCol w="519425">
                  <a:extLst>
                    <a:ext uri="{9D8B030D-6E8A-4147-A177-3AD203B41FA5}">
                      <a16:colId xmlns:a16="http://schemas.microsoft.com/office/drawing/2014/main" val="2467945071"/>
                    </a:ext>
                  </a:extLst>
                </a:gridCol>
                <a:gridCol w="519425">
                  <a:extLst>
                    <a:ext uri="{9D8B030D-6E8A-4147-A177-3AD203B41FA5}">
                      <a16:colId xmlns:a16="http://schemas.microsoft.com/office/drawing/2014/main" val="779984817"/>
                    </a:ext>
                  </a:extLst>
                </a:gridCol>
                <a:gridCol w="519425">
                  <a:extLst>
                    <a:ext uri="{9D8B030D-6E8A-4147-A177-3AD203B41FA5}">
                      <a16:colId xmlns:a16="http://schemas.microsoft.com/office/drawing/2014/main" val="2077531636"/>
                    </a:ext>
                  </a:extLst>
                </a:gridCol>
                <a:gridCol w="519425">
                  <a:extLst>
                    <a:ext uri="{9D8B030D-6E8A-4147-A177-3AD203B41FA5}">
                      <a16:colId xmlns:a16="http://schemas.microsoft.com/office/drawing/2014/main" val="1778592149"/>
                    </a:ext>
                  </a:extLst>
                </a:gridCol>
                <a:gridCol w="519425">
                  <a:extLst>
                    <a:ext uri="{9D8B030D-6E8A-4147-A177-3AD203B41FA5}">
                      <a16:colId xmlns:a16="http://schemas.microsoft.com/office/drawing/2014/main" val="1353927791"/>
                    </a:ext>
                  </a:extLst>
                </a:gridCol>
                <a:gridCol w="519425">
                  <a:extLst>
                    <a:ext uri="{9D8B030D-6E8A-4147-A177-3AD203B41FA5}">
                      <a16:colId xmlns:a16="http://schemas.microsoft.com/office/drawing/2014/main" val="2559398241"/>
                    </a:ext>
                  </a:extLst>
                </a:gridCol>
                <a:gridCol w="519425">
                  <a:extLst>
                    <a:ext uri="{9D8B030D-6E8A-4147-A177-3AD203B41FA5}">
                      <a16:colId xmlns:a16="http://schemas.microsoft.com/office/drawing/2014/main" val="1526619904"/>
                    </a:ext>
                  </a:extLst>
                </a:gridCol>
                <a:gridCol w="519425">
                  <a:extLst>
                    <a:ext uri="{9D8B030D-6E8A-4147-A177-3AD203B41FA5}">
                      <a16:colId xmlns:a16="http://schemas.microsoft.com/office/drawing/2014/main" val="596560759"/>
                    </a:ext>
                  </a:extLst>
                </a:gridCol>
                <a:gridCol w="1038850">
                  <a:extLst>
                    <a:ext uri="{9D8B030D-6E8A-4147-A177-3AD203B41FA5}">
                      <a16:colId xmlns:a16="http://schemas.microsoft.com/office/drawing/2014/main" val="1300645254"/>
                    </a:ext>
                  </a:extLst>
                </a:gridCol>
              </a:tblGrid>
              <a:tr h="208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u="sng" dirty="0">
                          <a:solidFill>
                            <a:schemeClr val="tx1"/>
                          </a:solidFill>
                        </a:rPr>
                        <a:t>Patch</a:t>
                      </a:r>
                      <a:endParaRPr lang="ko-KR" altLang="en-US" sz="1400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G1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G2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G3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G4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G5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G6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G7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G8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G9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G10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92402"/>
                  </a:ext>
                </a:extLst>
              </a:tr>
              <a:tr h="208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data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26k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4880"/>
                  </a:ext>
                </a:extLst>
              </a:tr>
              <a:tr h="208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sampling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0.5k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0.5k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0.5k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0.5k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0.5k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0.5k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0.5k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0.5k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0.5k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867344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90947" y="2581270"/>
          <a:ext cx="4667248" cy="28670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406">
                  <a:extLst>
                    <a:ext uri="{9D8B030D-6E8A-4147-A177-3AD203B41FA5}">
                      <a16:colId xmlns:a16="http://schemas.microsoft.com/office/drawing/2014/main" val="50364138"/>
                    </a:ext>
                  </a:extLst>
                </a:gridCol>
                <a:gridCol w="583406">
                  <a:extLst>
                    <a:ext uri="{9D8B030D-6E8A-4147-A177-3AD203B41FA5}">
                      <a16:colId xmlns:a16="http://schemas.microsoft.com/office/drawing/2014/main" val="1370359628"/>
                    </a:ext>
                  </a:extLst>
                </a:gridCol>
                <a:gridCol w="583406">
                  <a:extLst>
                    <a:ext uri="{9D8B030D-6E8A-4147-A177-3AD203B41FA5}">
                      <a16:colId xmlns:a16="http://schemas.microsoft.com/office/drawing/2014/main" val="2572632321"/>
                    </a:ext>
                  </a:extLst>
                </a:gridCol>
                <a:gridCol w="583406">
                  <a:extLst>
                    <a:ext uri="{9D8B030D-6E8A-4147-A177-3AD203B41FA5}">
                      <a16:colId xmlns:a16="http://schemas.microsoft.com/office/drawing/2014/main" val="3464070472"/>
                    </a:ext>
                  </a:extLst>
                </a:gridCol>
                <a:gridCol w="583406">
                  <a:extLst>
                    <a:ext uri="{9D8B030D-6E8A-4147-A177-3AD203B41FA5}">
                      <a16:colId xmlns:a16="http://schemas.microsoft.com/office/drawing/2014/main" val="3355521407"/>
                    </a:ext>
                  </a:extLst>
                </a:gridCol>
                <a:gridCol w="583406">
                  <a:extLst>
                    <a:ext uri="{9D8B030D-6E8A-4147-A177-3AD203B41FA5}">
                      <a16:colId xmlns:a16="http://schemas.microsoft.com/office/drawing/2014/main" val="136554104"/>
                    </a:ext>
                  </a:extLst>
                </a:gridCol>
                <a:gridCol w="583406">
                  <a:extLst>
                    <a:ext uri="{9D8B030D-6E8A-4147-A177-3AD203B41FA5}">
                      <a16:colId xmlns:a16="http://schemas.microsoft.com/office/drawing/2014/main" val="3360443332"/>
                    </a:ext>
                  </a:extLst>
                </a:gridCol>
                <a:gridCol w="583406">
                  <a:extLst>
                    <a:ext uri="{9D8B030D-6E8A-4147-A177-3AD203B41FA5}">
                      <a16:colId xmlns:a16="http://schemas.microsoft.com/office/drawing/2014/main" val="3053044255"/>
                    </a:ext>
                  </a:extLst>
                </a:gridCol>
              </a:tblGrid>
              <a:tr h="260639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083534"/>
                  </a:ext>
                </a:extLst>
              </a:tr>
              <a:tr h="2606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65.68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88.66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75.84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85.97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84.15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72.6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70.08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30210"/>
                  </a:ext>
                </a:extLst>
              </a:tr>
              <a:tr h="2606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68.19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77.26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65.36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84.06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79.4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337388"/>
                  </a:ext>
                </a:extLst>
              </a:tr>
              <a:tr h="2606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&gt;=0.7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70.41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68.98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79.33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74.9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69.56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65.43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7509734"/>
                  </a:ext>
                </a:extLst>
              </a:tr>
              <a:tr h="2606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86.78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64.18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65.43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sng" strike="noStrike" dirty="0">
                          <a:effectLst/>
                        </a:rPr>
                        <a:t>80.38</a:t>
                      </a:r>
                      <a:endParaRPr lang="en-US" altLang="ko-KR" sz="1100" b="0" i="0" u="sng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sng" strike="noStrike" dirty="0">
                          <a:effectLst/>
                        </a:rPr>
                        <a:t>56.11</a:t>
                      </a:r>
                      <a:endParaRPr lang="en-US" altLang="ko-KR" sz="1100" b="0" i="0" u="sng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70.84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623135"/>
                  </a:ext>
                </a:extLst>
              </a:tr>
              <a:tr h="2606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50.8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55.53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71.14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64.9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56.05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57.22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372637"/>
                  </a:ext>
                </a:extLst>
              </a:tr>
              <a:tr h="2606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79.6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73.66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71.7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73.28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76.48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65.78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39905"/>
                  </a:ext>
                </a:extLst>
              </a:tr>
              <a:tr h="2606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75.75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80.14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88.73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73.05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75.91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64.96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785984"/>
                  </a:ext>
                </a:extLst>
              </a:tr>
              <a:tr h="2606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75.75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80.14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88.73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73.05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75.91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64.96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371472"/>
                  </a:ext>
                </a:extLst>
              </a:tr>
              <a:tr h="2606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75.75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80.14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88.73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73.05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75.91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64.96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505897"/>
                  </a:ext>
                </a:extLst>
              </a:tr>
              <a:tr h="2606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75.75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80.14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88.73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73.05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75.91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64.96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732750"/>
                  </a:ext>
                </a:extLst>
              </a:tr>
            </a:tbl>
          </a:graphicData>
        </a:graphic>
      </p:graphicFrame>
      <p:graphicFrame>
        <p:nvGraphicFramePr>
          <p:cNvPr id="11" name="차트 10"/>
          <p:cNvGraphicFramePr>
            <a:graphicFrameLocks/>
          </p:cNvGraphicFramePr>
          <p:nvPr>
            <p:extLst/>
          </p:nvPr>
        </p:nvGraphicFramePr>
        <p:xfrm>
          <a:off x="4930401" y="2466975"/>
          <a:ext cx="3861174" cy="3152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90401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직선 연결선 126"/>
          <p:cNvCxnSpPr/>
          <p:nvPr/>
        </p:nvCxnSpPr>
        <p:spPr>
          <a:xfrm>
            <a:off x="220447" y="56399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/>
          <p:cNvSpPr/>
          <p:nvPr/>
        </p:nvSpPr>
        <p:spPr>
          <a:xfrm>
            <a:off x="192332" y="127228"/>
            <a:ext cx="6473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level classification- selection strategy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90947" y="638286"/>
            <a:ext cx="7014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u="sng" dirty="0"/>
              <a:t>1) </a:t>
            </a:r>
            <a:r>
              <a:rPr lang="ko-KR" altLang="en-US" sz="1600" b="1" u="sng" dirty="0"/>
              <a:t>스코어 영향 분석 실험 </a:t>
            </a:r>
            <a:r>
              <a:rPr lang="en-US" altLang="ko-KR" sz="1600" b="1" u="sng" dirty="0"/>
              <a:t>: patch </a:t>
            </a:r>
            <a:r>
              <a:rPr lang="ko-KR" altLang="en-US" sz="1600" b="1" u="sng" dirty="0"/>
              <a:t>분류기 실험</a:t>
            </a:r>
            <a:endParaRPr lang="en-US" altLang="ko-KR" sz="1600" b="1" u="sng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80388" y="1474181"/>
          <a:ext cx="4781898" cy="25008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4718">
                  <a:extLst>
                    <a:ext uri="{9D8B030D-6E8A-4147-A177-3AD203B41FA5}">
                      <a16:colId xmlns:a16="http://schemas.microsoft.com/office/drawing/2014/main" val="1866992306"/>
                    </a:ext>
                  </a:extLst>
                </a:gridCol>
                <a:gridCol w="434718">
                  <a:extLst>
                    <a:ext uri="{9D8B030D-6E8A-4147-A177-3AD203B41FA5}">
                      <a16:colId xmlns:a16="http://schemas.microsoft.com/office/drawing/2014/main" val="152657591"/>
                    </a:ext>
                  </a:extLst>
                </a:gridCol>
                <a:gridCol w="434718">
                  <a:extLst>
                    <a:ext uri="{9D8B030D-6E8A-4147-A177-3AD203B41FA5}">
                      <a16:colId xmlns:a16="http://schemas.microsoft.com/office/drawing/2014/main" val="3179593715"/>
                    </a:ext>
                  </a:extLst>
                </a:gridCol>
                <a:gridCol w="434718">
                  <a:extLst>
                    <a:ext uri="{9D8B030D-6E8A-4147-A177-3AD203B41FA5}">
                      <a16:colId xmlns:a16="http://schemas.microsoft.com/office/drawing/2014/main" val="3329540717"/>
                    </a:ext>
                  </a:extLst>
                </a:gridCol>
                <a:gridCol w="434718">
                  <a:extLst>
                    <a:ext uri="{9D8B030D-6E8A-4147-A177-3AD203B41FA5}">
                      <a16:colId xmlns:a16="http://schemas.microsoft.com/office/drawing/2014/main" val="3726999111"/>
                    </a:ext>
                  </a:extLst>
                </a:gridCol>
                <a:gridCol w="434718">
                  <a:extLst>
                    <a:ext uri="{9D8B030D-6E8A-4147-A177-3AD203B41FA5}">
                      <a16:colId xmlns:a16="http://schemas.microsoft.com/office/drawing/2014/main" val="68542055"/>
                    </a:ext>
                  </a:extLst>
                </a:gridCol>
                <a:gridCol w="434718">
                  <a:extLst>
                    <a:ext uri="{9D8B030D-6E8A-4147-A177-3AD203B41FA5}">
                      <a16:colId xmlns:a16="http://schemas.microsoft.com/office/drawing/2014/main" val="514086298"/>
                    </a:ext>
                  </a:extLst>
                </a:gridCol>
                <a:gridCol w="434718">
                  <a:extLst>
                    <a:ext uri="{9D8B030D-6E8A-4147-A177-3AD203B41FA5}">
                      <a16:colId xmlns:a16="http://schemas.microsoft.com/office/drawing/2014/main" val="2340151954"/>
                    </a:ext>
                  </a:extLst>
                </a:gridCol>
                <a:gridCol w="434718">
                  <a:extLst>
                    <a:ext uri="{9D8B030D-6E8A-4147-A177-3AD203B41FA5}">
                      <a16:colId xmlns:a16="http://schemas.microsoft.com/office/drawing/2014/main" val="3278409657"/>
                    </a:ext>
                  </a:extLst>
                </a:gridCol>
                <a:gridCol w="434718">
                  <a:extLst>
                    <a:ext uri="{9D8B030D-6E8A-4147-A177-3AD203B41FA5}">
                      <a16:colId xmlns:a16="http://schemas.microsoft.com/office/drawing/2014/main" val="3867977172"/>
                    </a:ext>
                  </a:extLst>
                </a:gridCol>
                <a:gridCol w="434718">
                  <a:extLst>
                    <a:ext uri="{9D8B030D-6E8A-4147-A177-3AD203B41FA5}">
                      <a16:colId xmlns:a16="http://schemas.microsoft.com/office/drawing/2014/main" val="1216667100"/>
                    </a:ext>
                  </a:extLst>
                </a:gridCol>
              </a:tblGrid>
              <a:tr h="277877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6k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7k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9k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10k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11k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12k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13k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14k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15k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327435"/>
                  </a:ext>
                </a:extLst>
              </a:tr>
              <a:tr h="277877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36678"/>
                  </a:ext>
                </a:extLst>
              </a:tr>
              <a:tr h="2778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93.78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93.09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93.64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95.25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95.29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95.52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95.77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95.88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sng" strike="noStrike" dirty="0">
                          <a:effectLst/>
                        </a:rPr>
                        <a:t>95.36</a:t>
                      </a:r>
                      <a:endParaRPr lang="en-US" altLang="ko-KR" sz="1100" b="1" i="0" u="sng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32810"/>
                  </a:ext>
                </a:extLst>
              </a:tr>
              <a:tr h="2778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94.53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96.11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95.2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95.53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95.17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94.55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94.49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210761"/>
                  </a:ext>
                </a:extLst>
              </a:tr>
              <a:tr h="2778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&gt;=0.7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93.88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93.84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94.29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95.18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94.61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95.97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94.88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94.36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686244"/>
                  </a:ext>
                </a:extLst>
              </a:tr>
              <a:tr h="2778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94.18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93.91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93.39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94.56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95.43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94.41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95.49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94.55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94.78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99897"/>
                  </a:ext>
                </a:extLst>
              </a:tr>
              <a:tr h="2778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93.53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94.44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95.07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93.94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95.26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96.11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94.87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254950"/>
                  </a:ext>
                </a:extLst>
              </a:tr>
              <a:tr h="2778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93.67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92.06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94.02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95.18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95.23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95.31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94.77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sng" strike="noStrike" dirty="0">
                          <a:effectLst/>
                        </a:rPr>
                        <a:t>96.01</a:t>
                      </a:r>
                      <a:endParaRPr lang="en-US" altLang="ko-KR" sz="1100" b="1" i="0" u="sng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643374"/>
                  </a:ext>
                </a:extLst>
              </a:tr>
              <a:tr h="2778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93.54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94.59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94.36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95.09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94.72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95.35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95.08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94.07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71980"/>
                  </a:ext>
                </a:extLst>
              </a:tr>
            </a:tbl>
          </a:graphicData>
        </a:graphic>
      </p:graphicFrame>
      <p:graphicFrame>
        <p:nvGraphicFramePr>
          <p:cNvPr id="9" name="차트 8"/>
          <p:cNvGraphicFramePr>
            <a:graphicFrameLocks/>
          </p:cNvGraphicFramePr>
          <p:nvPr>
            <p:extLst/>
          </p:nvPr>
        </p:nvGraphicFramePr>
        <p:xfrm>
          <a:off x="5012109" y="869118"/>
          <a:ext cx="3909701" cy="33043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7753" y="4272888"/>
          <a:ext cx="4781887" cy="23757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4717">
                  <a:extLst>
                    <a:ext uri="{9D8B030D-6E8A-4147-A177-3AD203B41FA5}">
                      <a16:colId xmlns:a16="http://schemas.microsoft.com/office/drawing/2014/main" val="2146531607"/>
                    </a:ext>
                  </a:extLst>
                </a:gridCol>
                <a:gridCol w="434717">
                  <a:extLst>
                    <a:ext uri="{9D8B030D-6E8A-4147-A177-3AD203B41FA5}">
                      <a16:colId xmlns:a16="http://schemas.microsoft.com/office/drawing/2014/main" val="3933931282"/>
                    </a:ext>
                  </a:extLst>
                </a:gridCol>
                <a:gridCol w="434717">
                  <a:extLst>
                    <a:ext uri="{9D8B030D-6E8A-4147-A177-3AD203B41FA5}">
                      <a16:colId xmlns:a16="http://schemas.microsoft.com/office/drawing/2014/main" val="3452060212"/>
                    </a:ext>
                  </a:extLst>
                </a:gridCol>
                <a:gridCol w="434717">
                  <a:extLst>
                    <a:ext uri="{9D8B030D-6E8A-4147-A177-3AD203B41FA5}">
                      <a16:colId xmlns:a16="http://schemas.microsoft.com/office/drawing/2014/main" val="970191368"/>
                    </a:ext>
                  </a:extLst>
                </a:gridCol>
                <a:gridCol w="434717">
                  <a:extLst>
                    <a:ext uri="{9D8B030D-6E8A-4147-A177-3AD203B41FA5}">
                      <a16:colId xmlns:a16="http://schemas.microsoft.com/office/drawing/2014/main" val="616291565"/>
                    </a:ext>
                  </a:extLst>
                </a:gridCol>
                <a:gridCol w="434717">
                  <a:extLst>
                    <a:ext uri="{9D8B030D-6E8A-4147-A177-3AD203B41FA5}">
                      <a16:colId xmlns:a16="http://schemas.microsoft.com/office/drawing/2014/main" val="601527966"/>
                    </a:ext>
                  </a:extLst>
                </a:gridCol>
                <a:gridCol w="434717">
                  <a:extLst>
                    <a:ext uri="{9D8B030D-6E8A-4147-A177-3AD203B41FA5}">
                      <a16:colId xmlns:a16="http://schemas.microsoft.com/office/drawing/2014/main" val="1643259341"/>
                    </a:ext>
                  </a:extLst>
                </a:gridCol>
                <a:gridCol w="434717">
                  <a:extLst>
                    <a:ext uri="{9D8B030D-6E8A-4147-A177-3AD203B41FA5}">
                      <a16:colId xmlns:a16="http://schemas.microsoft.com/office/drawing/2014/main" val="338190166"/>
                    </a:ext>
                  </a:extLst>
                </a:gridCol>
                <a:gridCol w="434717">
                  <a:extLst>
                    <a:ext uri="{9D8B030D-6E8A-4147-A177-3AD203B41FA5}">
                      <a16:colId xmlns:a16="http://schemas.microsoft.com/office/drawing/2014/main" val="1219566611"/>
                    </a:ext>
                  </a:extLst>
                </a:gridCol>
                <a:gridCol w="434717">
                  <a:extLst>
                    <a:ext uri="{9D8B030D-6E8A-4147-A177-3AD203B41FA5}">
                      <a16:colId xmlns:a16="http://schemas.microsoft.com/office/drawing/2014/main" val="1981534412"/>
                    </a:ext>
                  </a:extLst>
                </a:gridCol>
                <a:gridCol w="434717">
                  <a:extLst>
                    <a:ext uri="{9D8B030D-6E8A-4147-A177-3AD203B41FA5}">
                      <a16:colId xmlns:a16="http://schemas.microsoft.com/office/drawing/2014/main" val="3608415404"/>
                    </a:ext>
                  </a:extLst>
                </a:gridCol>
              </a:tblGrid>
              <a:tr h="237574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(3k)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(4k)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(5k)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(6k)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(7k)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(8k)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(9k)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(10k)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(11k)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(12k)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874411"/>
                  </a:ext>
                </a:extLst>
              </a:tr>
              <a:tr h="237574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0704589"/>
                  </a:ext>
                </a:extLst>
              </a:tr>
              <a:tr h="2375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 </a:t>
                      </a:r>
                      <a:r>
                        <a:rPr lang="en-US" altLang="ko-KR" sz="1100" u="none" strike="noStrike">
                          <a:effectLst/>
                        </a:rPr>
                        <a:t>&gt;= 0.9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91.61</a:t>
                      </a:r>
                      <a:endParaRPr lang="en-US" altLang="ko-KR" sz="1000" b="0" i="0" u="none" strike="noStrike">
                        <a:solidFill>
                          <a:srgbClr val="1D1C1D"/>
                        </a:solidFill>
                        <a:effectLst/>
                        <a:latin typeface="Inheri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91.39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92.53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93.04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93.95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94.47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94.61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92.59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94.61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93.81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098317"/>
                  </a:ext>
                </a:extLst>
              </a:tr>
              <a:tr h="2375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91.61</a:t>
                      </a:r>
                      <a:endParaRPr lang="en-US" altLang="ko-KR" sz="1000" b="0" i="0" u="none" strike="noStrike">
                        <a:solidFill>
                          <a:srgbClr val="1D1C1D"/>
                        </a:solidFill>
                        <a:effectLst/>
                        <a:latin typeface="Inheri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91.54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92.91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92.18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94.02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94.16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92.39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93.59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94.42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242846"/>
                  </a:ext>
                </a:extLst>
              </a:tr>
              <a:tr h="2375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&gt;=0.7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91.61</a:t>
                      </a:r>
                      <a:endParaRPr lang="en-US" altLang="ko-KR" sz="1000" b="0" i="0" u="none" strike="noStrike">
                        <a:solidFill>
                          <a:srgbClr val="1D1C1D"/>
                        </a:solidFill>
                        <a:effectLst/>
                        <a:latin typeface="Inheri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92.46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93.29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92.45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93.87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94.62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94.57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sng" strike="noStrike" dirty="0">
                          <a:effectLst/>
                        </a:rPr>
                        <a:t>94.88</a:t>
                      </a:r>
                      <a:endParaRPr lang="en-US" altLang="ko-KR" sz="1100" b="1" i="0" u="sng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488292"/>
                  </a:ext>
                </a:extLst>
              </a:tr>
              <a:tr h="2375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91.61</a:t>
                      </a:r>
                      <a:endParaRPr lang="en-US" altLang="ko-KR" sz="1000" b="0" i="0" u="none" strike="noStrike">
                        <a:solidFill>
                          <a:srgbClr val="1D1C1D"/>
                        </a:solidFill>
                        <a:effectLst/>
                        <a:latin typeface="Inheri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92.83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92.91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93.96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93.98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94.64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94.32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5936924"/>
                  </a:ext>
                </a:extLst>
              </a:tr>
              <a:tr h="2375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91.61</a:t>
                      </a:r>
                      <a:endParaRPr lang="en-US" altLang="ko-KR" sz="1000" b="0" i="0" u="none" strike="noStrike">
                        <a:solidFill>
                          <a:srgbClr val="1D1C1D"/>
                        </a:solidFill>
                        <a:effectLst/>
                        <a:latin typeface="Inheri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92.74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93.91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94.53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94.38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94.65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94.84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sng" strike="noStrike" dirty="0">
                          <a:effectLst/>
                        </a:rPr>
                        <a:t>95</a:t>
                      </a:r>
                      <a:endParaRPr lang="en-US" altLang="ko-KR" sz="1100" b="1" i="0" u="sng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61631"/>
                  </a:ext>
                </a:extLst>
              </a:tr>
              <a:tr h="2375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91.61</a:t>
                      </a:r>
                      <a:endParaRPr lang="en-US" altLang="ko-KR" sz="1000" b="0" i="0" u="none" strike="noStrike">
                        <a:solidFill>
                          <a:srgbClr val="1D1C1D"/>
                        </a:solidFill>
                        <a:effectLst/>
                        <a:latin typeface="Inheri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93.51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93.63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94.56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94.76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93.67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93.77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190605"/>
                  </a:ext>
                </a:extLst>
              </a:tr>
              <a:tr h="2375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91.61</a:t>
                      </a:r>
                      <a:endParaRPr lang="en-US" altLang="ko-KR" sz="1000" b="0" i="0" u="none" strike="noStrike">
                        <a:solidFill>
                          <a:srgbClr val="1D1C1D"/>
                        </a:solidFill>
                        <a:effectLst/>
                        <a:latin typeface="Inheri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91.96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93.21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93.19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93.38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94.34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94.71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93.95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93.64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696358"/>
                  </a:ext>
                </a:extLst>
              </a:tr>
              <a:tr h="2375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91.61</a:t>
                      </a:r>
                      <a:endParaRPr lang="en-US" altLang="ko-KR" sz="1000" b="0" i="0" u="none" strike="noStrike">
                        <a:solidFill>
                          <a:srgbClr val="1D1C1D"/>
                        </a:solidFill>
                        <a:effectLst/>
                        <a:latin typeface="Inheri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92.32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92.87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93.59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93.81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93.92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93.68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579280"/>
                  </a:ext>
                </a:extLst>
              </a:tr>
            </a:tbl>
          </a:graphicData>
        </a:graphic>
      </p:graphicFrame>
      <p:graphicFrame>
        <p:nvGraphicFramePr>
          <p:cNvPr id="12" name="차트 11"/>
          <p:cNvGraphicFramePr>
            <a:graphicFrameLocks/>
          </p:cNvGraphicFramePr>
          <p:nvPr>
            <p:extLst/>
          </p:nvPr>
        </p:nvGraphicFramePr>
        <p:xfrm>
          <a:off x="5012105" y="4170338"/>
          <a:ext cx="3908381" cy="27896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0388" y="1209271"/>
            <a:ext cx="32436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대상 </a:t>
            </a:r>
            <a:r>
              <a:rPr lang="en-US" altLang="ko-KR" sz="1200" dirty="0"/>
              <a:t>: colon, test:27,897 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-34719" y="4030072"/>
            <a:ext cx="3265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대상 </a:t>
            </a:r>
            <a:r>
              <a:rPr lang="en-US" altLang="ko-KR" sz="1200" dirty="0"/>
              <a:t>: stomach, test: 20,820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98826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직선 연결선 126"/>
          <p:cNvCxnSpPr/>
          <p:nvPr/>
        </p:nvCxnSpPr>
        <p:spPr>
          <a:xfrm>
            <a:off x="220447" y="56399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/>
          <p:cNvSpPr/>
          <p:nvPr/>
        </p:nvSpPr>
        <p:spPr>
          <a:xfrm>
            <a:off x="192332" y="127228"/>
            <a:ext cx="6473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level classification- selection strategy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220447" y="644041"/>
            <a:ext cx="7014764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u="sng" dirty="0" smtClean="0"/>
              <a:t>2) </a:t>
            </a:r>
            <a:r>
              <a:rPr lang="ko-KR" altLang="en-US" sz="1600" b="1" u="sng" dirty="0" smtClean="0"/>
              <a:t>예측 차이에 따른 업데이트 전략 분석</a:t>
            </a:r>
            <a:endParaRPr lang="en-US" altLang="ko-KR" sz="1600" b="1" u="sng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29469"/>
              </p:ext>
            </p:extLst>
          </p:nvPr>
        </p:nvGraphicFramePr>
        <p:xfrm>
          <a:off x="98322" y="1633691"/>
          <a:ext cx="5725800" cy="14668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14508900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575584423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91567593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9375669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4298896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219128758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748085738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34795265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341553240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043047540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5808283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1.5k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1.7k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1.9k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2.1k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2.3k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2.5k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2.7k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2.9k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3.1k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3.3k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63624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69912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True Low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75.91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70.88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68.09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79.88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75.92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72.71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82.48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70.87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74.16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81.96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8415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False Low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75.91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77.6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67.68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76.06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73.97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70.42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69.35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77.16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66.95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74.69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90465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True High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75.91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73.41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72.18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75.65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79.78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76.64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81.14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70.4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74.19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80.8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442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False High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75.91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74.4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72.19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78.66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74.56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74.23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67.75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70.4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69.1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66.28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15412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75.91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71.5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69.02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71.56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73.75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71.44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71.83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67.62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79.28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72.16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378374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644679"/>
              </p:ext>
            </p:extLst>
          </p:nvPr>
        </p:nvGraphicFramePr>
        <p:xfrm>
          <a:off x="6254056" y="1633691"/>
          <a:ext cx="2520000" cy="14668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3741925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689450678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310550378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3307741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36079302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3.5k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3.7k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3.9k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4.1k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4.3k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4181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G13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G14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G15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2245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78.03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81.29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75.86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84.11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76.59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2137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76.88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72.84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74.76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76.04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52937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78.47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81.48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70.17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80.68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94649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80.88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58.18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73.27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70.55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65.92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856349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72.42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70.01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85.13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71.29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75.88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0442949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72069" y="2182450"/>
            <a:ext cx="164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+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90947" y="1104164"/>
            <a:ext cx="8461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D</a:t>
            </a:r>
            <a:r>
              <a:rPr lang="ko-KR" altLang="en-US" dirty="0" smtClean="0"/>
              <a:t>ensenet201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not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pretrained</a:t>
            </a:r>
            <a:r>
              <a:rPr lang="ko-KR" altLang="en-US" dirty="0" smtClean="0"/>
              <a:t> </a:t>
            </a:r>
            <a:r>
              <a:rPr lang="en-US" altLang="ko-KR" dirty="0" smtClean="0"/>
              <a:t>/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stomach</a:t>
            </a:r>
            <a:r>
              <a:rPr lang="en-US" altLang="ko-KR" dirty="0" smtClean="0"/>
              <a:t>)- add </a:t>
            </a:r>
            <a:r>
              <a:rPr lang="en-US" altLang="ko-KR" dirty="0"/>
              <a:t>0.2k for every next G, Test data = 20820 </a:t>
            </a:r>
            <a:endParaRPr lang="ko-KR" altLang="en-US" dirty="0"/>
          </a:p>
        </p:txBody>
      </p:sp>
      <p:graphicFrame>
        <p:nvGraphicFramePr>
          <p:cNvPr id="16" name="차트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9392481"/>
              </p:ext>
            </p:extLst>
          </p:nvPr>
        </p:nvGraphicFramePr>
        <p:xfrm>
          <a:off x="220447" y="3260736"/>
          <a:ext cx="4239466" cy="29664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" name="차트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7181790"/>
              </p:ext>
            </p:extLst>
          </p:nvPr>
        </p:nvGraphicFramePr>
        <p:xfrm>
          <a:off x="4536349" y="3440309"/>
          <a:ext cx="4313425" cy="27869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4" name="직선 연결선 13"/>
          <p:cNvCxnSpPr/>
          <p:nvPr/>
        </p:nvCxnSpPr>
        <p:spPr>
          <a:xfrm>
            <a:off x="7283040" y="3624393"/>
            <a:ext cx="0" cy="17648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오른쪽 화살표 17"/>
          <p:cNvSpPr/>
          <p:nvPr/>
        </p:nvSpPr>
        <p:spPr>
          <a:xfrm>
            <a:off x="442452" y="6387407"/>
            <a:ext cx="668593" cy="2458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189703" y="6387407"/>
            <a:ext cx="273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노이즈 이슈로 예상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541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직선 연결선 126"/>
          <p:cNvCxnSpPr/>
          <p:nvPr/>
        </p:nvCxnSpPr>
        <p:spPr>
          <a:xfrm>
            <a:off x="220447" y="56399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/>
          <p:cNvSpPr/>
          <p:nvPr/>
        </p:nvSpPr>
        <p:spPr>
          <a:xfrm>
            <a:off x="192332" y="127228"/>
            <a:ext cx="6473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level classification- selection strategy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220447" y="644041"/>
            <a:ext cx="7014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u="sng" dirty="0" smtClean="0"/>
              <a:t>2) </a:t>
            </a:r>
            <a:r>
              <a:rPr lang="ko-KR" altLang="en-US" sz="1600" b="1" u="sng" dirty="0" smtClean="0"/>
              <a:t>예측 차이에 따른 업데이트 전략 분석 </a:t>
            </a:r>
            <a:r>
              <a:rPr lang="en-US" altLang="ko-KR" sz="1600" b="1" u="sng" dirty="0" smtClean="0"/>
              <a:t>(</a:t>
            </a:r>
            <a:r>
              <a:rPr lang="en-US" altLang="ko-KR" sz="1600" b="1" u="sng" dirty="0" err="1" smtClean="0"/>
              <a:t>willmer’s</a:t>
            </a:r>
            <a:r>
              <a:rPr lang="en-US" altLang="ko-KR" sz="1600" b="1" u="sng" dirty="0" smtClean="0"/>
              <a:t> filter)</a:t>
            </a:r>
            <a:r>
              <a:rPr lang="ko-KR" altLang="en-US" sz="1600" b="1" u="sng" dirty="0" smtClean="0"/>
              <a:t> </a:t>
            </a:r>
            <a:endParaRPr lang="en-US" altLang="ko-KR" sz="1600" b="1" u="sng" dirty="0"/>
          </a:p>
        </p:txBody>
      </p:sp>
      <p:sp>
        <p:nvSpPr>
          <p:cNvPr id="10" name="직사각형 9"/>
          <p:cNvSpPr/>
          <p:nvPr/>
        </p:nvSpPr>
        <p:spPr>
          <a:xfrm>
            <a:off x="190947" y="1104164"/>
            <a:ext cx="67014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D</a:t>
            </a:r>
            <a:r>
              <a:rPr lang="ko-KR" altLang="en-US" dirty="0" smtClean="0"/>
              <a:t>ensenet201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not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pretrained</a:t>
            </a:r>
            <a:r>
              <a:rPr lang="ko-KR" altLang="en-US" dirty="0" smtClean="0"/>
              <a:t> </a:t>
            </a:r>
            <a:r>
              <a:rPr lang="en-US" altLang="ko-KR" dirty="0" smtClean="0"/>
              <a:t>/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stomach</a:t>
            </a:r>
            <a:r>
              <a:rPr lang="en-US" altLang="ko-KR" dirty="0" smtClean="0"/>
              <a:t>)- add </a:t>
            </a:r>
            <a:r>
              <a:rPr lang="en-US" altLang="ko-KR" dirty="0"/>
              <a:t>0.2k for every next G -Test data = 20820 (original) -&gt; 20117 (after filter)</a:t>
            </a:r>
            <a:endParaRPr lang="ko-KR" altLang="en-US" dirty="0"/>
          </a:p>
        </p:txBody>
      </p:sp>
      <p:sp>
        <p:nvSpPr>
          <p:cNvPr id="18" name="오른쪽 화살표 17"/>
          <p:cNvSpPr/>
          <p:nvPr/>
        </p:nvSpPr>
        <p:spPr>
          <a:xfrm>
            <a:off x="496552" y="6476978"/>
            <a:ext cx="668593" cy="2458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189703" y="6469077"/>
            <a:ext cx="75485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 smtClean="0"/>
              <a:t>LossDiff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필터 적용 계획</a:t>
            </a:r>
            <a:r>
              <a:rPr lang="en-US" altLang="ko-KR" sz="1100" dirty="0" smtClean="0"/>
              <a:t>, epoch</a:t>
            </a:r>
            <a:r>
              <a:rPr lang="ko-KR" altLang="en-US" sz="1100" dirty="0" smtClean="0"/>
              <a:t>를 증가시켜 수렴 계획</a:t>
            </a:r>
            <a:r>
              <a:rPr lang="en-US" altLang="ko-KR" sz="1100" dirty="0" smtClean="0"/>
              <a:t>, G </a:t>
            </a:r>
            <a:r>
              <a:rPr lang="ko-KR" altLang="en-US" sz="1100" dirty="0" err="1" smtClean="0"/>
              <a:t>상승시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RS</a:t>
            </a:r>
            <a:r>
              <a:rPr lang="ko-KR" altLang="en-US" sz="1100" dirty="0" smtClean="0"/>
              <a:t>의 강세가 예상되기도 함 </a:t>
            </a:r>
            <a:r>
              <a:rPr lang="en-US" altLang="ko-KR" sz="1100" dirty="0" smtClean="0"/>
              <a:t>(bias </a:t>
            </a:r>
            <a:r>
              <a:rPr lang="ko-KR" altLang="en-US" sz="1100" dirty="0" smtClean="0"/>
              <a:t>발생 가능성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417658"/>
              </p:ext>
            </p:extLst>
          </p:nvPr>
        </p:nvGraphicFramePr>
        <p:xfrm>
          <a:off x="220451" y="1842715"/>
          <a:ext cx="8517810" cy="11147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3650815623"/>
                    </a:ext>
                  </a:extLst>
                </a:gridCol>
                <a:gridCol w="529454">
                  <a:extLst>
                    <a:ext uri="{9D8B030D-6E8A-4147-A177-3AD203B41FA5}">
                      <a16:colId xmlns:a16="http://schemas.microsoft.com/office/drawing/2014/main" val="3881503448"/>
                    </a:ext>
                  </a:extLst>
                </a:gridCol>
                <a:gridCol w="529454">
                  <a:extLst>
                    <a:ext uri="{9D8B030D-6E8A-4147-A177-3AD203B41FA5}">
                      <a16:colId xmlns:a16="http://schemas.microsoft.com/office/drawing/2014/main" val="3885057502"/>
                    </a:ext>
                  </a:extLst>
                </a:gridCol>
                <a:gridCol w="529454">
                  <a:extLst>
                    <a:ext uri="{9D8B030D-6E8A-4147-A177-3AD203B41FA5}">
                      <a16:colId xmlns:a16="http://schemas.microsoft.com/office/drawing/2014/main" val="504302448"/>
                    </a:ext>
                  </a:extLst>
                </a:gridCol>
                <a:gridCol w="529454">
                  <a:extLst>
                    <a:ext uri="{9D8B030D-6E8A-4147-A177-3AD203B41FA5}">
                      <a16:colId xmlns:a16="http://schemas.microsoft.com/office/drawing/2014/main" val="1012003192"/>
                    </a:ext>
                  </a:extLst>
                </a:gridCol>
                <a:gridCol w="529454">
                  <a:extLst>
                    <a:ext uri="{9D8B030D-6E8A-4147-A177-3AD203B41FA5}">
                      <a16:colId xmlns:a16="http://schemas.microsoft.com/office/drawing/2014/main" val="1389421838"/>
                    </a:ext>
                  </a:extLst>
                </a:gridCol>
                <a:gridCol w="529454">
                  <a:extLst>
                    <a:ext uri="{9D8B030D-6E8A-4147-A177-3AD203B41FA5}">
                      <a16:colId xmlns:a16="http://schemas.microsoft.com/office/drawing/2014/main" val="3875249850"/>
                    </a:ext>
                  </a:extLst>
                </a:gridCol>
                <a:gridCol w="529454">
                  <a:extLst>
                    <a:ext uri="{9D8B030D-6E8A-4147-A177-3AD203B41FA5}">
                      <a16:colId xmlns:a16="http://schemas.microsoft.com/office/drawing/2014/main" val="1183151302"/>
                    </a:ext>
                  </a:extLst>
                </a:gridCol>
                <a:gridCol w="529454">
                  <a:extLst>
                    <a:ext uri="{9D8B030D-6E8A-4147-A177-3AD203B41FA5}">
                      <a16:colId xmlns:a16="http://schemas.microsoft.com/office/drawing/2014/main" val="1726757610"/>
                    </a:ext>
                  </a:extLst>
                </a:gridCol>
                <a:gridCol w="529454">
                  <a:extLst>
                    <a:ext uri="{9D8B030D-6E8A-4147-A177-3AD203B41FA5}">
                      <a16:colId xmlns:a16="http://schemas.microsoft.com/office/drawing/2014/main" val="847766070"/>
                    </a:ext>
                  </a:extLst>
                </a:gridCol>
                <a:gridCol w="529454">
                  <a:extLst>
                    <a:ext uri="{9D8B030D-6E8A-4147-A177-3AD203B41FA5}">
                      <a16:colId xmlns:a16="http://schemas.microsoft.com/office/drawing/2014/main" val="2248111713"/>
                    </a:ext>
                  </a:extLst>
                </a:gridCol>
                <a:gridCol w="529454">
                  <a:extLst>
                    <a:ext uri="{9D8B030D-6E8A-4147-A177-3AD203B41FA5}">
                      <a16:colId xmlns:a16="http://schemas.microsoft.com/office/drawing/2014/main" val="99305454"/>
                    </a:ext>
                  </a:extLst>
                </a:gridCol>
                <a:gridCol w="529454">
                  <a:extLst>
                    <a:ext uri="{9D8B030D-6E8A-4147-A177-3AD203B41FA5}">
                      <a16:colId xmlns:a16="http://schemas.microsoft.com/office/drawing/2014/main" val="3224245194"/>
                    </a:ext>
                  </a:extLst>
                </a:gridCol>
                <a:gridCol w="529454">
                  <a:extLst>
                    <a:ext uri="{9D8B030D-6E8A-4147-A177-3AD203B41FA5}">
                      <a16:colId xmlns:a16="http://schemas.microsoft.com/office/drawing/2014/main" val="396388314"/>
                    </a:ext>
                  </a:extLst>
                </a:gridCol>
                <a:gridCol w="529454">
                  <a:extLst>
                    <a:ext uri="{9D8B030D-6E8A-4147-A177-3AD203B41FA5}">
                      <a16:colId xmlns:a16="http://schemas.microsoft.com/office/drawing/2014/main" val="525444938"/>
                    </a:ext>
                  </a:extLst>
                </a:gridCol>
                <a:gridCol w="529454">
                  <a:extLst>
                    <a:ext uri="{9D8B030D-6E8A-4147-A177-3AD203B41FA5}">
                      <a16:colId xmlns:a16="http://schemas.microsoft.com/office/drawing/2014/main" val="3423986760"/>
                    </a:ext>
                  </a:extLst>
                </a:gridCol>
              </a:tblGrid>
              <a:tr h="150614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1.5k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1.7k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1.9k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2.1k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2.3k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2.5k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2.7k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2.9k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3.1k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3.3k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3.5k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3.7k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3.9k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4.1k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4.3k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552753"/>
                  </a:ext>
                </a:extLst>
              </a:tr>
              <a:tr h="150614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G1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G2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G3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G4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G5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G6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G7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G8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G9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G10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G11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G12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G13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G14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G15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040664"/>
                  </a:ext>
                </a:extLst>
              </a:tr>
              <a:tr h="1506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True Low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72.84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67.91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73.81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77.52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80.41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66.24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73.92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77.44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82.59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67.19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76.51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80.8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84.3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78.32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64.81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562770"/>
                  </a:ext>
                </a:extLst>
              </a:tr>
              <a:tr h="1506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False Low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72.84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72.52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77.77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80.11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83.73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61.83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75.48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70.73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73.19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65.25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69.03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72.91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69.89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68.23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62.32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3935857"/>
                  </a:ext>
                </a:extLst>
              </a:tr>
              <a:tr h="1506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True High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72.84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74.33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75.25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70.81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76.55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67.89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73.64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79.33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78.83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69.46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77.09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77.22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80.39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78.47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80.04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516081"/>
                  </a:ext>
                </a:extLst>
              </a:tr>
              <a:tr h="1506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False High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72.84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73.69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76.66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71.03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74.86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69.41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74.42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68.03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65.26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70.09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68.55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64.3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69.68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73.61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55.09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36295"/>
                  </a:ext>
                </a:extLst>
              </a:tr>
              <a:tr h="1506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RS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72.84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77.23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74.85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72.49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76.27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69.94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79.01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73.99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74.57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62.51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70.51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78.19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82.2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75.1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76.65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982593"/>
                  </a:ext>
                </a:extLst>
              </a:tr>
            </a:tbl>
          </a:graphicData>
        </a:graphic>
      </p:graphicFrame>
      <p:graphicFrame>
        <p:nvGraphicFramePr>
          <p:cNvPr id="15" name="차트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3309377"/>
              </p:ext>
            </p:extLst>
          </p:nvPr>
        </p:nvGraphicFramePr>
        <p:xfrm>
          <a:off x="181900" y="2997440"/>
          <a:ext cx="4297456" cy="34850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798882" y="3926530"/>
            <a:ext cx="1356852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TH: </a:t>
            </a:r>
            <a:r>
              <a:rPr lang="ko-KR" altLang="en-US" dirty="0" smtClean="0"/>
              <a:t>유지</a:t>
            </a:r>
            <a:endParaRPr lang="en-US" altLang="ko-KR" dirty="0" smtClean="0"/>
          </a:p>
          <a:p>
            <a:r>
              <a:rPr lang="en-US" altLang="ko-KR" dirty="0" smtClean="0"/>
              <a:t>TL: </a:t>
            </a:r>
            <a:r>
              <a:rPr lang="ko-KR" altLang="en-US" dirty="0" smtClean="0"/>
              <a:t>감소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7508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+mj-ea"/>
                <a:ea typeface="+mj-ea"/>
              </a:rPr>
              <a:t>슬라이드 시스템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j-ea"/>
                <a:ea typeface="+mj-ea"/>
              </a:rPr>
              <a:t>Incremental learning – WSI </a:t>
            </a:r>
            <a:r>
              <a:rPr lang="ko-KR" altLang="en-US" sz="2000" b="1" dirty="0">
                <a:latin typeface="+mj-ea"/>
                <a:ea typeface="+mj-ea"/>
              </a:rPr>
              <a:t>업데이트 전략 실험</a:t>
            </a:r>
          </a:p>
        </p:txBody>
      </p:sp>
    </p:spTree>
    <p:extLst>
      <p:ext uri="{BB962C8B-B14F-4D97-AF65-F5344CB8AC3E}">
        <p14:creationId xmlns:p14="http://schemas.microsoft.com/office/powerpoint/2010/main" val="543428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5515</TotalTime>
  <Words>3624</Words>
  <Application>Microsoft Office PowerPoint</Application>
  <PresentationFormat>화면 슬라이드 쇼(4:3)</PresentationFormat>
  <Paragraphs>1545</Paragraphs>
  <Slides>33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Inherit</vt:lpstr>
      <vt:lpstr>맑은 고딕</vt:lpstr>
      <vt:lpstr>Arial</vt:lpstr>
      <vt:lpstr>Calibri</vt:lpstr>
      <vt:lpstr>Calibri Light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90</cp:revision>
  <dcterms:created xsi:type="dcterms:W3CDTF">2022-04-27T02:16:25Z</dcterms:created>
  <dcterms:modified xsi:type="dcterms:W3CDTF">2022-07-07T04:17:15Z</dcterms:modified>
</cp:coreProperties>
</file>